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61" r:id="rId8"/>
    <p:sldId id="262" r:id="rId9"/>
  </p:sldIdLst>
  <p:sldSz cx="6858000" cy="9906000" type="A4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119" userDrawn="1">
          <p15:clr>
            <a:srgbClr val="A4A3A4"/>
          </p15:clr>
        </p15:guide>
        <p15:guide id="3" pos="2795" userDrawn="1">
          <p15:clr>
            <a:srgbClr val="A4A3A4"/>
          </p15:clr>
        </p15:guide>
        <p15:guide id="4" pos="4201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F585521-B12D-3FF4-B0B2-3B304204DC43}" name="Molly Hsu(徐自瑄)" initials="" userId="S::Molly_Hsu@asus.com::ea5c0b8d-9bb4-466c-85a5-d61a2e31d3cd" providerId="AD"/>
  <p188:author id="{C6F8143A-7CED-A8D4-37DD-E556C8F03FC7}" name="Flora_Hsinying Chen(陳欣瑩)" initials="FC" userId="S::Flora_Hsinying_Chen@asus.com::e7fdc093-65e0-4de3-8c69-15392415c2d2" providerId="AD"/>
  <p188:author id="{5CB48255-8F7A-91F4-0F51-1A3574E16B89}" name="Mark Jose (ATUS)" initials="M(" userId="S::mark_jose@asus.com::3078cced-bed5-432f-889a-89db6b22fe2f" providerId="AD"/>
  <p188:author id="{033D13FE-D052-EEA6-B4E8-0DBDF0D6D84F}" name="Molly Hsu(徐自瑄)" initials="MH" userId="S::molly_hsu@asus.com::ea5c0b8d-9bb4-466c-85a5-d61a2e31d3c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E898A0-F49B-46D8-8FBD-FA2D07CA7D16}" v="8" dt="2025-01-16T13:51:14.1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2280" y="44"/>
      </p:cViewPr>
      <p:guideLst>
        <p:guide orient="horz" pos="3120"/>
        <p:guide pos="119"/>
        <p:guide pos="2795"/>
        <p:guide pos="42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632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5949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7132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0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5929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350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725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9662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8385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445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284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5EF9D-510D-41C6-804F-E1ECDF4C7844}" type="datetimeFigureOut">
              <a:rPr lang="zh-TW" altLang="en-US" smtClean="0"/>
              <a:t>2025/2/26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8BB1F-8C81-41D3-8CA2-4A1861CB13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2164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asus.com/ca-en/support/faq/1052552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hyperlink" Target="https://www.asus.com/ca-en/support/faq/1052552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858000" cy="11756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17" y="301932"/>
            <a:ext cx="1745860" cy="54121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283" y="154379"/>
            <a:ext cx="807522" cy="80752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130629" y="1523273"/>
            <a:ext cx="325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ASUS</a:t>
            </a:r>
            <a:r>
              <a:rPr lang="zh-TW" altLang="en-US" sz="2400" b="1">
                <a:latin typeface="TT Norms Pro" panose="02000503030000020003" pitchFamily="2" charset="0"/>
              </a:rPr>
              <a:t> </a:t>
            </a:r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NUC</a:t>
            </a:r>
            <a:r>
              <a:rPr lang="zh-TW" altLang="en-US" sz="2400" b="1">
                <a:latin typeface="TT Norms Pro" panose="02000503030000020003" pitchFamily="2" charset="0"/>
              </a:rPr>
              <a:t> </a:t>
            </a:r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15 PRO</a:t>
            </a:r>
            <a:endParaRPr lang="zh-TW" altLang="en-US" sz="2400" b="1">
              <a:latin typeface="TT Norms Pro" panose="02000503030000020003" pitchFamily="2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127" y="9198114"/>
            <a:ext cx="6626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Specifications, content, and product availability are all subject to change without notice and may differ from country to country. </a:t>
            </a: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Actual performance may vary depending on the application, usage, environment, and other factors. Full specifications are available at http://www.asus.com</a:t>
            </a:r>
            <a:endParaRPr lang="zh-TW" altLang="zh-TW" sz="800">
              <a:latin typeface="Roboto" panose="02000000000000000000" pitchFamily="2" charset="0"/>
            </a:endParaRP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  <a:endParaRPr lang="zh-TW" altLang="zh-TW" sz="800">
              <a:latin typeface="Roboto" panose="02000000000000000000" pitchFamily="2" charset="0"/>
            </a:endParaRPr>
          </a:p>
          <a:p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10" name="文字版面配置區 1">
            <a:extLst>
              <a:ext uri="{FF2B5EF4-FFF2-40B4-BE49-F238E27FC236}">
                <a16:creationId xmlns:a16="http://schemas.microsoft.com/office/drawing/2014/main" id="{2A86400E-C5CD-A921-D3B7-B52909B510C6}"/>
              </a:ext>
            </a:extLst>
          </p:cNvPr>
          <p:cNvSpPr txBox="1">
            <a:spLocks/>
          </p:cNvSpPr>
          <p:nvPr/>
        </p:nvSpPr>
        <p:spPr>
          <a:xfrm>
            <a:off x="118753" y="1858311"/>
            <a:ext cx="6614556" cy="35748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rtl="1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TW" sz="1400" dirty="0">
                <a:latin typeface="Roboto" panose="02000000000000000000" pitchFamily="2" charset="0"/>
                <a:ea typeface="Roboto" panose="02000000000000000000" pitchFamily="2" charset="0"/>
              </a:rPr>
              <a:t>Best Compact Choice for the AI-Driven Future.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838DD72-CAF3-74E7-ED8E-B6EDD2CF33E7}"/>
              </a:ext>
            </a:extLst>
          </p:cNvPr>
          <p:cNvSpPr txBox="1"/>
          <p:nvPr/>
        </p:nvSpPr>
        <p:spPr>
          <a:xfrm flipH="1">
            <a:off x="136906" y="4747945"/>
            <a:ext cx="6519553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TW" sz="1100" b="1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Key Selling Points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8838DD72-CAF3-74E7-ED8E-B6EDD2CF33E7}"/>
              </a:ext>
            </a:extLst>
          </p:cNvPr>
          <p:cNvSpPr txBox="1"/>
          <p:nvPr/>
        </p:nvSpPr>
        <p:spPr>
          <a:xfrm flipH="1">
            <a:off x="136906" y="4965763"/>
            <a:ext cx="6460178" cy="30162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600"/>
              </a:spcAft>
              <a:buClr>
                <a:srgbClr val="B4F0FF"/>
              </a:buClr>
              <a:buSzTx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AI-Optimized Power: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Features </a:t>
            </a: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the Latest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Gen Intel® Core™ Ultra Series 2 CPU, Up to 99 Platform TOPS, optimized for a wide range of workloads delivering up</a:t>
            </a:r>
            <a:r>
              <a:rPr kumimoji="0" lang="zh-TW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to 18% gen/gen performance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600"/>
              </a:spcAft>
              <a:buClr>
                <a:srgbClr val="B4F0FF"/>
              </a:buClr>
              <a:buSzTx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Superior Connectivity: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Features Intel® Wi-Fi 7 with up to 2.4X faster transfer rates, Wi-Fi Proximity Sensing, and certified Bluetooth® for enhanced audio quality and seamless connections.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600"/>
              </a:spcAft>
              <a:buClr>
                <a:srgbClr val="B4F0FF"/>
              </a:buClr>
              <a:buSzTx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Robust Security: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Robust Security: With Intel® vPro™ on Arrow Lake architecture, offering faster threat detection and fTPM 2.0 for stronger data protection.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600"/>
              </a:spcAft>
              <a:buClr>
                <a:srgbClr val="B4F0FF"/>
              </a:buClr>
              <a:buSzTx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Integrated &amp; Expandable: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Compact 0.48L design with a tool-less 2.0 chassis for quick upgrades, offering 6X faster integration gen/gen.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600"/>
              </a:spcAft>
              <a:buClr>
                <a:srgbClr val="B4F0FF"/>
              </a:buClr>
              <a:buSzTx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Exceptional Display Potential: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Connect to four 4K displays via HDMI 2.1 and Thunderbolt™ 4, with headless emulation. New sync power-off feature automatically shuts the screen for better energy efficiency</a:t>
            </a:r>
            <a:endParaRPr kumimoji="0" lang="en-US" altLang="zh-TW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Calibri" panose="020F050202020403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600"/>
              </a:spcAft>
              <a:buClr>
                <a:srgbClr val="B4F0FF"/>
              </a:buClr>
              <a:buSzTx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Reliable &amp; Sustainable: </a:t>
            </a:r>
            <a:r>
              <a:rPr kumimoji="0" lang="en-US" altLang="zh-TW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Features 24/7 reliability with rigorous torture testing and MIL-STD-810H certification, ensuring durability in extreme conditions. The advanced cooling system enhances reliability by maintaining optimal performance, and eco-friendly packaging reflects a commitment to sustainability.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8838DD72-CAF3-74E7-ED8E-B6EDD2CF33E7}"/>
              </a:ext>
            </a:extLst>
          </p:cNvPr>
          <p:cNvSpPr txBox="1"/>
          <p:nvPr/>
        </p:nvSpPr>
        <p:spPr>
          <a:xfrm flipH="1">
            <a:off x="166254" y="7915866"/>
            <a:ext cx="3111336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TW" sz="1100" b="1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Audience: 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8838DD72-CAF3-74E7-ED8E-B6EDD2CF33E7}"/>
              </a:ext>
            </a:extLst>
          </p:cNvPr>
          <p:cNvSpPr txBox="1"/>
          <p:nvPr/>
        </p:nvSpPr>
        <p:spPr>
          <a:xfrm flipH="1">
            <a:off x="3479470" y="7915866"/>
            <a:ext cx="3111336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TW" sz="1100" b="1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Target Usages: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8838DD72-CAF3-74E7-ED8E-B6EDD2CF33E7}"/>
              </a:ext>
            </a:extLst>
          </p:cNvPr>
          <p:cNvSpPr txBox="1"/>
          <p:nvPr/>
        </p:nvSpPr>
        <p:spPr>
          <a:xfrm flipH="1">
            <a:off x="3479470" y="7946622"/>
            <a:ext cx="2909457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altLang="zh-TW" sz="1000" dirty="0">
              <a:solidFill>
                <a:srgbClr val="292929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Traditional and Smart Classrooms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Communication File Sharing/ Virtual Meetings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Daily Tasks/ Entertainment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Digital Signage / Kiosk / POS</a:t>
            </a: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8838DD72-CAF3-74E7-ED8E-B6EDD2CF33E7}"/>
              </a:ext>
            </a:extLst>
          </p:cNvPr>
          <p:cNvSpPr txBox="1"/>
          <p:nvPr/>
        </p:nvSpPr>
        <p:spPr>
          <a:xfrm flipH="1">
            <a:off x="213753" y="8126716"/>
            <a:ext cx="2909457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Small and Medium Business Enterprises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Retail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Education 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Collaboration</a:t>
            </a:r>
          </a:p>
          <a:p>
            <a:pPr marL="171450" indent="-171450">
              <a:buFont typeface="Arial"/>
              <a:buChar char="•"/>
            </a:pPr>
            <a:r>
              <a:rPr lang="en-US" altLang="zh-TW" sz="1000" dirty="0">
                <a:solidFill>
                  <a:srgbClr val="29292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Remote Workers</a:t>
            </a:r>
          </a:p>
        </p:txBody>
      </p:sp>
      <p:sp>
        <p:nvSpPr>
          <p:cNvPr id="32" name="矩形 31"/>
          <p:cNvSpPr/>
          <p:nvPr/>
        </p:nvSpPr>
        <p:spPr>
          <a:xfrm>
            <a:off x="0" y="9108374"/>
            <a:ext cx="6858000" cy="5739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165E1A08-19FA-4835-AC54-CB83AEE6B62E}"/>
              </a:ext>
            </a:extLst>
          </p:cNvPr>
          <p:cNvSpPr txBox="1"/>
          <p:nvPr/>
        </p:nvSpPr>
        <p:spPr>
          <a:xfrm flipH="1">
            <a:off x="136906" y="2913383"/>
            <a:ext cx="6519553" cy="18415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altLang="zh-TW" sz="1100" dirty="0">
                <a:latin typeface="Roboto" panose="02000000000000000000" pitchFamily="2" charset="0"/>
                <a:ea typeface="Roboto" panose="02000000000000000000" pitchFamily="2" charset="0"/>
              </a:rPr>
              <a:t>Introducing the ASUS NUC 15 Pro—where intelligent design meets unparalleled performance. Its compact form factor is engineered for versatility, making it ideal for a variety of development scenarios, from AI model training to data visualization. Powered by the latest Gen Intel® Core™ Ultra processors, DDR5 6400 MHz memory, and Intel® Arc GPU, it delivers exceptional speed and efficiency. Experience lightning-fast connectivity and seamless collaboration with cutting-edge Wi-Fi 7. Elevate your workflow and adapt to any environment with the NUC 15 Pro—your compact powerhouse for innovation.</a:t>
            </a: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BCF04D34-CE3A-47A9-AE29-C327002FC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16" y="2332758"/>
            <a:ext cx="442363" cy="45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圖片 24">
            <a:extLst>
              <a:ext uri="{FF2B5EF4-FFF2-40B4-BE49-F238E27FC236}">
                <a16:creationId xmlns:a16="http://schemas.microsoft.com/office/drawing/2014/main" id="{1B486956-1A63-4F4A-8604-AD7B6FF40C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282" y="2316315"/>
            <a:ext cx="414084" cy="471686"/>
          </a:xfrm>
          <a:prstGeom prst="rect">
            <a:avLst/>
          </a:prstGeom>
        </p:spPr>
      </p:pic>
      <p:pic>
        <p:nvPicPr>
          <p:cNvPr id="26" name="圖片 25">
            <a:extLst>
              <a:ext uri="{FF2B5EF4-FFF2-40B4-BE49-F238E27FC236}">
                <a16:creationId xmlns:a16="http://schemas.microsoft.com/office/drawing/2014/main" id="{A9BBEC3E-A69E-4938-82AE-247347A3CB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9582" y="2325047"/>
            <a:ext cx="489096" cy="457171"/>
          </a:xfrm>
          <a:prstGeom prst="rect">
            <a:avLst/>
          </a:prstGeom>
        </p:spPr>
      </p:pic>
      <p:pic>
        <p:nvPicPr>
          <p:cNvPr id="28" name="圖片 27">
            <a:extLst>
              <a:ext uri="{FF2B5EF4-FFF2-40B4-BE49-F238E27FC236}">
                <a16:creationId xmlns:a16="http://schemas.microsoft.com/office/drawing/2014/main" id="{154A0C83-8B7F-4EAE-8EBD-EFCC2B135F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2624" y="2336106"/>
            <a:ext cx="812489" cy="430038"/>
          </a:xfrm>
          <a:prstGeom prst="rect">
            <a:avLst/>
          </a:prstGeom>
        </p:spPr>
      </p:pic>
      <p:pic>
        <p:nvPicPr>
          <p:cNvPr id="33" name="圖片 32">
            <a:extLst>
              <a:ext uri="{FF2B5EF4-FFF2-40B4-BE49-F238E27FC236}">
                <a16:creationId xmlns:a16="http://schemas.microsoft.com/office/drawing/2014/main" id="{EAEFC842-F314-47DC-AC9B-5EFA0469E9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8448" y="2306801"/>
            <a:ext cx="465910" cy="529389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CE327273-4263-47B5-AF20-823C406BC7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525" y="2309594"/>
            <a:ext cx="493172" cy="48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372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AC85A2C-98ED-4362-9203-9962593522D0}"/>
              </a:ext>
            </a:extLst>
          </p:cNvPr>
          <p:cNvSpPr/>
          <p:nvPr/>
        </p:nvSpPr>
        <p:spPr>
          <a:xfrm>
            <a:off x="0" y="0"/>
            <a:ext cx="6858000" cy="11756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2C34923-DBBC-4F68-AFC2-B977B9121969}"/>
              </a:ext>
            </a:extLst>
          </p:cNvPr>
          <p:cNvSpPr/>
          <p:nvPr/>
        </p:nvSpPr>
        <p:spPr>
          <a:xfrm>
            <a:off x="83127" y="9198114"/>
            <a:ext cx="6626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Specifications, content, and product availability are all subject to change without notice and may differ from country to country. </a:t>
            </a: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Actual performance may vary depending on the application, usage, environment, and other factors. Full specifications are available at http://www.asus.com</a:t>
            </a:r>
            <a:endParaRPr lang="zh-TW" altLang="zh-TW" sz="800">
              <a:latin typeface="Roboto" panose="02000000000000000000" pitchFamily="2" charset="0"/>
            </a:endParaRP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  <a:endParaRPr lang="zh-TW" altLang="zh-TW" sz="800">
              <a:latin typeface="Roboto" panose="02000000000000000000" pitchFamily="2" charset="0"/>
            </a:endParaRPr>
          </a:p>
          <a:p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7C9B582-23BE-4179-BCCB-8AFD036CED58}"/>
              </a:ext>
            </a:extLst>
          </p:cNvPr>
          <p:cNvSpPr txBox="1"/>
          <p:nvPr/>
        </p:nvSpPr>
        <p:spPr>
          <a:xfrm flipH="1">
            <a:off x="164965" y="1633503"/>
            <a:ext cx="6519553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TW" sz="1100" b="1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Mini-PC Specifications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A3450E7-199D-4986-8674-ACE6D5FE8D2F}"/>
              </a:ext>
            </a:extLst>
          </p:cNvPr>
          <p:cNvSpPr txBox="1"/>
          <p:nvPr/>
        </p:nvSpPr>
        <p:spPr>
          <a:xfrm>
            <a:off x="130629" y="1242116"/>
            <a:ext cx="325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ASUS</a:t>
            </a:r>
            <a:r>
              <a:rPr lang="zh-TW" altLang="en-US" sz="2400" b="1">
                <a:latin typeface="TT Norms Pro" panose="02000503030000020003" pitchFamily="2" charset="0"/>
              </a:rPr>
              <a:t> </a:t>
            </a:r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NUC 15 PRO</a:t>
            </a:r>
            <a:endParaRPr lang="zh-TW" altLang="en-US" sz="2400" b="1">
              <a:latin typeface="TT Norms Pro" panose="02000503030000020003" pitchFamily="2" charset="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1FDB965-BC2E-4365-B7FE-96492B178172}"/>
              </a:ext>
            </a:extLst>
          </p:cNvPr>
          <p:cNvSpPr/>
          <p:nvPr/>
        </p:nvSpPr>
        <p:spPr>
          <a:xfrm>
            <a:off x="0" y="9108374"/>
            <a:ext cx="6858000" cy="5739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C20AF1B-F597-430D-B7D1-C7E5FD0CFF7F}"/>
              </a:ext>
            </a:extLst>
          </p:cNvPr>
          <p:cNvSpPr/>
          <p:nvPr/>
        </p:nvSpPr>
        <p:spPr>
          <a:xfrm>
            <a:off x="111525" y="8552298"/>
            <a:ext cx="66264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(1)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Intel® Arc™ GPU requires using 2 x SO-DIMM</a:t>
            </a:r>
          </a:p>
          <a:p>
            <a:pPr lvl="0"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(2)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Intel® Ethernet Controller I226-LM included on vPro enabled systems</a:t>
            </a:r>
          </a:p>
          <a:p>
            <a:pPr lvl="0"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(3)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Humidity Info detail please check link: 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  <a:hlinkClick r:id="rId2"/>
              </a:rPr>
              <a:t>Non-condensing humidity as defined by temperature vs dew point</a:t>
            </a:r>
            <a:endParaRPr lang="en-US" altLang="zh-TW" sz="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(4)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Power cord included is region specific, and some SKUs do not include the power cord</a:t>
            </a: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86D121E8-BB52-46EC-89F2-3267F21182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17" y="301932"/>
            <a:ext cx="1745860" cy="541216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E82122A9-A171-45BB-9EE2-5861A05AB1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283" y="154379"/>
            <a:ext cx="807522" cy="807522"/>
          </a:xfrm>
          <a:prstGeom prst="rect">
            <a:avLst/>
          </a:prstGeom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00AAACAE-3143-44C9-AC12-7B53B7C82F02}"/>
              </a:ext>
            </a:extLst>
          </p:cNvPr>
          <p:cNvSpPr txBox="1"/>
          <p:nvPr/>
        </p:nvSpPr>
        <p:spPr>
          <a:xfrm>
            <a:off x="4114451" y="1551326"/>
            <a:ext cx="5629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Image A</a:t>
            </a:r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F9C36976-F220-45A5-9788-4BFD9BE2B349}"/>
              </a:ext>
            </a:extLst>
          </p:cNvPr>
          <p:cNvSpPr txBox="1"/>
          <p:nvPr/>
        </p:nvSpPr>
        <p:spPr>
          <a:xfrm>
            <a:off x="5694895" y="1541139"/>
            <a:ext cx="55976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Image B</a:t>
            </a:r>
            <a:endParaRPr lang="zh-TW" altLang="en-US" sz="800">
              <a:latin typeface="Roboto" panose="02000000000000000000" pitchFamily="2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93FD45C8-DB69-9C1D-0E50-4198191AF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143197"/>
              </p:ext>
            </p:extLst>
          </p:nvPr>
        </p:nvGraphicFramePr>
        <p:xfrm>
          <a:off x="188912" y="1890162"/>
          <a:ext cx="6480176" cy="6613467"/>
        </p:xfrm>
        <a:graphic>
          <a:graphicData uri="http://schemas.openxmlformats.org/drawingml/2006/table">
            <a:tbl>
              <a:tblPr firstCol="1" bandRow="1" bandCol="1">
                <a:tableStyleId>{C083E6E3-FA7D-4D7B-A595-EF9225AFEA82}</a:tableStyleId>
              </a:tblPr>
              <a:tblGrid>
                <a:gridCol w="1078614">
                  <a:extLst>
                    <a:ext uri="{9D8B030D-6E8A-4147-A177-3AD203B41FA5}">
                      <a16:colId xmlns:a16="http://schemas.microsoft.com/office/drawing/2014/main" val="4181964703"/>
                    </a:ext>
                  </a:extLst>
                </a:gridCol>
                <a:gridCol w="2700781">
                  <a:extLst>
                    <a:ext uri="{9D8B030D-6E8A-4147-A177-3AD203B41FA5}">
                      <a16:colId xmlns:a16="http://schemas.microsoft.com/office/drawing/2014/main" val="3841101580"/>
                    </a:ext>
                  </a:extLst>
                </a:gridCol>
                <a:gridCol w="2700781">
                  <a:extLst>
                    <a:ext uri="{9D8B030D-6E8A-4147-A177-3AD203B41FA5}">
                      <a16:colId xmlns:a16="http://schemas.microsoft.com/office/drawing/2014/main" val="1248874117"/>
                    </a:ext>
                  </a:extLst>
                </a:gridCol>
              </a:tblGrid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Marketing Name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u="none" strike="noStrike">
                          <a:solidFill>
                            <a:schemeClr val="tx1"/>
                          </a:solidFill>
                          <a:effectLst/>
                        </a:rPr>
                        <a:t>ASUS NUC 15 PRO Mini-PC</a:t>
                      </a:r>
                      <a:r>
                        <a:rPr lang="zh-TW" altLang="en-US" sz="800" u="none" strike="noStrike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(Tall)</a:t>
                      </a:r>
                      <a:endParaRPr lang="it-IT" sz="800" b="1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ASUS NUC 15 PRO Mini-PC (slim)</a:t>
                      </a:r>
                      <a:endParaRPr lang="it-IT" sz="8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82862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Photo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Image A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Image B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717202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ASUS Logo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808265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ASUS NUC Logo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21543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Color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Black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Black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803815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OS Support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Microsoft Windows 11 Pro 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Microsoft Windows 11 Pro 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143532"/>
                  </a:ext>
                </a:extLst>
              </a:tr>
              <a:tr h="6267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CPU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7 265H (vPro)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5 235H (vPro)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7 255H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5 225H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7 240H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5 210H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3 100U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7 265H (vPro)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5 235H (vPro)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7 255H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5 225H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7 240H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5 210H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</a:rPr>
                        <a:t>3 100U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759365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Chipset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Integrated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Integrated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80574"/>
                  </a:ext>
                </a:extLst>
              </a:tr>
              <a:tr h="2523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Graphics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Arc™ GPU (Core Ultra)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Graphics (Core3, Core 5, Core 7)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Arc™ GPU (Core Ultra)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Graphics (Core3, Core 5, Core 7)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711226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Memory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SO-DIMM, Up to DDR5-5600, 48GB*2 (Core 3, Core 5, Core 7)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CSO-DIMM, Up to DDR5-6400, 48GB*2 (Core Ultra)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SO-DIMM, Up to DDR5-5600, 48GB*2 (Core 3, Core 5, Core 7)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CSO-DIMM, Up to DDR5-6400, 48GB*2 (Core Ultra)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335741"/>
                  </a:ext>
                </a:extLst>
              </a:tr>
              <a:tr h="5019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Storage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2280 PCIe Gen4x4, supports 128GB~2TB NVMe SSD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2242 PCIe Gen4x4, supports 128GB~2TB NVMe SSD</a:t>
                      </a:r>
                    </a:p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PCIe Gen 5 ready design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2280 PCIe Gen4x4, supports 128GB~2TB NVMe SSD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2242 PCIe Gen4x4, supports 128GB~2TB NVMe SSD</a:t>
                      </a:r>
                    </a:p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PCIe Gen 5 ready design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005431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Wireless Network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</a:t>
                      </a:r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®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Wi-Fi 7 BE201 + Bluetooth 5.4 (Core Ultra)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</a:t>
                      </a:r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®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Wi-Fi 7 BE202 + Bluetooth 5.4 (Core 3, Core 5, Core 7)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</a:t>
                      </a:r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®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Wi-Fi 7 BE201 + Bluetooth 5.4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</a:t>
                      </a:r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®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Wi-Fi 7 BE202 + Bluetooth 5.4 (Core 3, Core 5, Core 7)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012913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LAN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Ethernet Controller I226-V/LM, 2.5G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Ethernet Controller I226-V/LM, 2.5G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728567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Audio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Up to 7.1 multichannel (or 8-channel) digital audio on 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HDMI and DP </a:t>
                      </a:r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</a:rPr>
                        <a:t>Type-C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ports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Up to 7.1 multichannel (or 8-channel) digital audio on </a:t>
                      </a:r>
                    </a:p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HDMI and DP </a:t>
                      </a:r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</a:rPr>
                        <a:t>Type-C</a:t>
                      </a:r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ports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435186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TPM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fTPM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fTPM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5430346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Card Reader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None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None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48991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HDMI CEC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Yes, 2 ports on back panel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Yes, 2 ports on back panel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225960"/>
                  </a:ext>
                </a:extLst>
              </a:tr>
              <a:tr h="2523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Front I/O Ports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USB 3.2 Gen2x2 Type-C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 x USB 3.2 Gen2 Type-A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USB 3.2 Gen2x2 Type-C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 x USB 3.2 Gen2 Type-A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2952878"/>
                  </a:ext>
                </a:extLst>
              </a:tr>
              <a:tr h="751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Back I/O Ports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HDMI 2.1 TMDS Compatible (4K@60Hz)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Thunderbolt™ 4 ports (incl. DP 2.1 and USB4) 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3.2 Gen2 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</a:rPr>
                        <a:t>Type-A</a:t>
                      </a:r>
                      <a:endParaRPr lang="en-US" sz="800" u="none" strike="sng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2.0 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</a:rPr>
                        <a:t>Type-A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  <a:p>
                      <a:pPr algn="ctr" fontAlgn="ctr"/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RJ45 LAN</a:t>
                      </a:r>
                      <a:b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DC-in</a:t>
                      </a:r>
                      <a:endParaRPr lang="en-US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HDMI 2.1 TMDS Compatible (4K@60Hz)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Thunderbolt™ 4 ports (incl. DP 2.1 and USB4)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3.2 Gen2 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</a:rPr>
                        <a:t>Type-A</a:t>
                      </a:r>
                      <a:endParaRPr lang="en-US" altLang="zh-TW" sz="800" u="none" strike="sng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2.0 Type A </a:t>
                      </a:r>
                    </a:p>
                    <a:p>
                      <a:pPr algn="ctr" fontAlgn="ctr"/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RJ45 LAN</a:t>
                      </a:r>
                      <a:b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DC-in</a:t>
                      </a:r>
                      <a:endParaRPr lang="en-US" altLang="zh-TW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370438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Side I/O Ports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Kensington Lock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Kensington Lock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879979"/>
                  </a:ext>
                </a:extLst>
              </a:tr>
              <a:tr h="2523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Power Supply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Power supply adapter (120W/19VDC for Core Ultra 5, 7, Core 5, 7; 90W/19VDC for Core 3) with geo-specific AC cord (IEC C5)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Power supply adapter (120W/19VDC for Core Ultra 5, 7, Core 5, 7; 90W/19VDC for Core 3) with geo-specific AC cord (IEC C5)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174331"/>
                  </a:ext>
                </a:extLst>
              </a:tr>
              <a:tr h="139445"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Operating Temp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to 40C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to 40C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865301"/>
                  </a:ext>
                </a:extLst>
              </a:tr>
              <a:tr h="139445"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Storage Temp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-40 to 60C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-40 to 60C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700779"/>
                  </a:ext>
                </a:extLst>
              </a:tr>
              <a:tr h="176473"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Humidity</a:t>
                      </a:r>
                    </a:p>
                  </a:txBody>
                  <a:tcPr marL="4763" marR="4763" marT="47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b" latinLnBrk="0" hangingPunct="1"/>
                      <a:r>
                        <a:rPr lang="en-US" altLang="zh-TW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0%-92% non-condensing</a:t>
                      </a:r>
                      <a:r>
                        <a:rPr lang="en-US" altLang="zh-TW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8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0%-92% non-condensing</a:t>
                      </a:r>
                      <a:r>
                        <a:rPr lang="en-US" altLang="zh-TW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8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99992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Dimensions (W x D x H)</a:t>
                      </a:r>
                      <a:endParaRPr lang="pt-BR" sz="8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117mm x 112mm x 54mm 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117mm x 112mm x 37mm 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524289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Weights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364.3g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357.4g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57398"/>
                  </a:ext>
                </a:extLst>
              </a:tr>
              <a:tr h="751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Accessories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 Adapter+Power Cord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VESA Bracket and Screws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Cable Clip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Safety/Caution/Regulatory Insert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Warranty Card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 Adapter+Power Cord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VESA Bracket and Screws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Cable Clip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Safety/Caution/Regulatory Insert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Warranty Card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973653"/>
                  </a:ext>
                </a:extLst>
              </a:tr>
            </a:tbl>
          </a:graphicData>
        </a:graphic>
      </p:graphicFrame>
      <p:pic>
        <p:nvPicPr>
          <p:cNvPr id="4" name="圖片 3" descr="一張含有 電子產品, 電子裝置, 印表機, 設計 的圖片&#10;&#10;自動產生的描述">
            <a:extLst>
              <a:ext uri="{FF2B5EF4-FFF2-40B4-BE49-F238E27FC236}">
                <a16:creationId xmlns:a16="http://schemas.microsoft.com/office/drawing/2014/main" id="{999C0B6D-F83F-3E1F-3636-AB0C8901AF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1" b="24245"/>
          <a:stretch/>
        </p:blipFill>
        <p:spPr>
          <a:xfrm>
            <a:off x="5159966" y="1064752"/>
            <a:ext cx="1774005" cy="476387"/>
          </a:xfrm>
          <a:prstGeom prst="rect">
            <a:avLst/>
          </a:prstGeom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F48096FA-14D2-BC25-6795-0781A3968C6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956" t="80380" r="57156"/>
          <a:stretch/>
        </p:blipFill>
        <p:spPr>
          <a:xfrm>
            <a:off x="3845306" y="866775"/>
            <a:ext cx="1262474" cy="65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91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6FAF531-5B0C-4506-94C1-20266DDE2E61}"/>
              </a:ext>
            </a:extLst>
          </p:cNvPr>
          <p:cNvSpPr/>
          <p:nvPr/>
        </p:nvSpPr>
        <p:spPr>
          <a:xfrm>
            <a:off x="0" y="0"/>
            <a:ext cx="6858000" cy="11756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957150A-9E9C-49E9-9FF0-5B34C8CD3FDB}"/>
              </a:ext>
            </a:extLst>
          </p:cNvPr>
          <p:cNvSpPr/>
          <p:nvPr/>
        </p:nvSpPr>
        <p:spPr>
          <a:xfrm>
            <a:off x="83127" y="9198114"/>
            <a:ext cx="6626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Specifications, content, and product availability are all subject to change without notice and may differ from country to country. </a:t>
            </a: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Actual performance may vary depending on the application, usage, environment, and other factors. Full specifications are available at http://www.asus.com</a:t>
            </a:r>
            <a:endParaRPr lang="zh-TW" altLang="zh-TW" sz="800">
              <a:latin typeface="Roboto" panose="02000000000000000000" pitchFamily="2" charset="0"/>
            </a:endParaRP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  <a:endParaRPr lang="zh-TW" altLang="zh-TW" sz="800">
              <a:latin typeface="Roboto" panose="02000000000000000000" pitchFamily="2" charset="0"/>
            </a:endParaRPr>
          </a:p>
          <a:p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BAE1C37-B591-4C37-B10F-35B2E4EAE9C3}"/>
              </a:ext>
            </a:extLst>
          </p:cNvPr>
          <p:cNvSpPr txBox="1"/>
          <p:nvPr/>
        </p:nvSpPr>
        <p:spPr>
          <a:xfrm flipH="1">
            <a:off x="164965" y="1633503"/>
            <a:ext cx="6519553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TW" sz="1100" b="1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Kit Specifications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D17EB3B-D5AA-4FFA-9DAB-3F7CA356D6D3}"/>
              </a:ext>
            </a:extLst>
          </p:cNvPr>
          <p:cNvSpPr txBox="1"/>
          <p:nvPr/>
        </p:nvSpPr>
        <p:spPr>
          <a:xfrm>
            <a:off x="130629" y="1242116"/>
            <a:ext cx="325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ASUS</a:t>
            </a:r>
            <a:r>
              <a:rPr lang="zh-TW" altLang="en-US" sz="2400" b="1">
                <a:latin typeface="TT Norms Pro" panose="02000503030000020003" pitchFamily="2" charset="0"/>
              </a:rPr>
              <a:t> </a:t>
            </a:r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NUC 15 PRO</a:t>
            </a:r>
            <a:endParaRPr lang="zh-TW" altLang="en-US" sz="2400" b="1">
              <a:latin typeface="TT Norms Pro" panose="02000503030000020003" pitchFamily="2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5086C72-9CA8-430E-8CF8-DE954073CD01}"/>
              </a:ext>
            </a:extLst>
          </p:cNvPr>
          <p:cNvSpPr/>
          <p:nvPr/>
        </p:nvSpPr>
        <p:spPr>
          <a:xfrm>
            <a:off x="0" y="9108374"/>
            <a:ext cx="6858000" cy="5739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04336C17-8C05-49AE-B6C9-E2CE936034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17" y="301932"/>
            <a:ext cx="1745860" cy="541216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CB8F04D0-81C1-422D-9E97-70CA988B7E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283" y="154379"/>
            <a:ext cx="807522" cy="807522"/>
          </a:xfrm>
          <a:prstGeom prst="rect">
            <a:avLst/>
          </a:prstGeom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93390AB5-2E02-487B-9E25-917D7A829ECE}"/>
              </a:ext>
            </a:extLst>
          </p:cNvPr>
          <p:cNvSpPr txBox="1"/>
          <p:nvPr/>
        </p:nvSpPr>
        <p:spPr>
          <a:xfrm>
            <a:off x="3843306" y="1551326"/>
            <a:ext cx="5629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Image C</a:t>
            </a:r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5B0E9889-42BF-4F06-BBEB-63F513968DCF}"/>
              </a:ext>
            </a:extLst>
          </p:cNvPr>
          <p:cNvSpPr txBox="1"/>
          <p:nvPr/>
        </p:nvSpPr>
        <p:spPr>
          <a:xfrm>
            <a:off x="5635253" y="1541139"/>
            <a:ext cx="5629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Image D</a:t>
            </a:r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6315E65A-B16A-4852-AC70-37940A9EB2CF}"/>
              </a:ext>
            </a:extLst>
          </p:cNvPr>
          <p:cNvSpPr/>
          <p:nvPr/>
        </p:nvSpPr>
        <p:spPr>
          <a:xfrm>
            <a:off x="111525" y="8552298"/>
            <a:ext cx="66264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(1)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Intel® Arc™ GPU requires using 2 x SO-DIMM</a:t>
            </a:r>
          </a:p>
          <a:p>
            <a:pPr lvl="0"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(2)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Intel® Ethernet Controller I226-LM included on vPro enabled systems</a:t>
            </a:r>
          </a:p>
          <a:p>
            <a:pPr lvl="0"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(3)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Humidity Info detail please check link: 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  <a:hlinkClick r:id="rId4"/>
              </a:rPr>
              <a:t>Non-condensing Humidity defined by dew point</a:t>
            </a:r>
            <a:endParaRPr lang="en-US" altLang="zh-TW" sz="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defTabSz="685800" fontAlgn="ctr">
              <a:defRPr/>
            </a:pPr>
            <a:r>
              <a:rPr lang="en-US" altLang="zh-TW" sz="800" baseline="30000" dirty="0">
                <a:latin typeface="Roboto" panose="02000000000000000000" pitchFamily="2" charset="0"/>
                <a:ea typeface="Roboto" panose="02000000000000000000" pitchFamily="2" charset="0"/>
              </a:rPr>
              <a:t>(4)</a:t>
            </a:r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 Power cord included is region specific, and some SKUs do not include the power cord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13A5ECA8-10FE-D08D-4693-DD8AD5F4C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340104"/>
              </p:ext>
            </p:extLst>
          </p:nvPr>
        </p:nvGraphicFramePr>
        <p:xfrm>
          <a:off x="188912" y="1890162"/>
          <a:ext cx="6480176" cy="7098206"/>
        </p:xfrm>
        <a:graphic>
          <a:graphicData uri="http://schemas.openxmlformats.org/drawingml/2006/table">
            <a:tbl>
              <a:tblPr firstCol="1" bandRow="1" bandCol="1">
                <a:tableStyleId>{C083E6E3-FA7D-4D7B-A595-EF9225AFEA82}</a:tableStyleId>
              </a:tblPr>
              <a:tblGrid>
                <a:gridCol w="1078614">
                  <a:extLst>
                    <a:ext uri="{9D8B030D-6E8A-4147-A177-3AD203B41FA5}">
                      <a16:colId xmlns:a16="http://schemas.microsoft.com/office/drawing/2014/main" val="4181964703"/>
                    </a:ext>
                  </a:extLst>
                </a:gridCol>
                <a:gridCol w="2700781">
                  <a:extLst>
                    <a:ext uri="{9D8B030D-6E8A-4147-A177-3AD203B41FA5}">
                      <a16:colId xmlns:a16="http://schemas.microsoft.com/office/drawing/2014/main" val="3841101580"/>
                    </a:ext>
                  </a:extLst>
                </a:gridCol>
                <a:gridCol w="2700781">
                  <a:extLst>
                    <a:ext uri="{9D8B030D-6E8A-4147-A177-3AD203B41FA5}">
                      <a16:colId xmlns:a16="http://schemas.microsoft.com/office/drawing/2014/main" val="1248874117"/>
                    </a:ext>
                  </a:extLst>
                </a:gridCol>
              </a:tblGrid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Marketing Name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u="none" strike="noStrike">
                          <a:solidFill>
                            <a:schemeClr val="tx1"/>
                          </a:solidFill>
                          <a:effectLst/>
                        </a:rPr>
                        <a:t>ASUS NUC 15 PRO Kit (Tall)</a:t>
                      </a:r>
                      <a:endParaRPr lang="it-IT" sz="800" b="1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u="none" strike="noStrike">
                          <a:solidFill>
                            <a:schemeClr val="tx1"/>
                          </a:solidFill>
                          <a:effectLst/>
                        </a:rPr>
                        <a:t>ASUS NUC 15 PRO  Kit (Slim)</a:t>
                      </a:r>
                      <a:endParaRPr lang="it-IT" sz="800" b="1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82862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Photo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Image C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Image 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717202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ASUS Logo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808265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ASUS NUC Logo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21543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Color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Black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Black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803815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OS Support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Microsoft Windows 11 Pro 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Ubuntu 24.04 LTS 64-bit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RedHat Enterprise Linux 64-bit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No OS installed at shipment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Microsoft Windows 11 Pro 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Ubuntu 24.04 LTS 64-bit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RedHat Enterprise Linux 64-bit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800" b="0" i="1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No OS installed at shipment</a:t>
                      </a:r>
                      <a:endParaRPr lang="en-US" noProof="0" dirty="0">
                        <a:latin typeface="Calibri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143532"/>
                  </a:ext>
                </a:extLst>
              </a:tr>
              <a:tr h="6267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CPU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7 265H (vPro)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5 235H (vPro)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7 255H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5 225H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7 240H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5 210H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3 100U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7 265H (vPro)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5 235H (vPro)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7 255H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Ultra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5 225H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7 240H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5 210H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Core™ </a:t>
                      </a:r>
                      <a:r>
                        <a:rPr lang="en-US" altLang="zh-TW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</a:rPr>
                        <a:t>3 100U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759365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Chipset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Integrated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Integrated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80574"/>
                  </a:ext>
                </a:extLst>
              </a:tr>
              <a:tr h="2523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Graphics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Arc™ GPU (Core Ultra)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Graphics (Core 3, 5, 7)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Arc™ GPU (Core Ultra)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Intel® Graphics (Core 3, 5, 7)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711226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Memory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SO-DIMM, Up to DDR5-5600, 48GB*2 (Core 3, Core 5, Core 7)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CSO-DIMM, Up to DDR5-6400, 48GB*2 (Core Ultra)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No memory installed at shipment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SO-DIMM, Up to DDR5-5600, 48GB*2 (Core 3, Core 5, Core 7)</a:t>
                      </a:r>
                      <a:b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CSO-DIMM, Up to DDR5-6400, 48GB*2 (Core Ultra)</a:t>
                      </a:r>
                    </a:p>
                    <a:p>
                      <a:pPr algn="ctr" fontAlgn="ctr"/>
                      <a:r>
                        <a:rPr lang="en-US" sz="800" b="0" i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No memory installed at shipment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335741"/>
                  </a:ext>
                </a:extLst>
              </a:tr>
              <a:tr h="5019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Storage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2280 PCIe Gen4x4, supports 128GB~2TB NVMe SSD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2242 PCIe Gen4x4, supports 128GB~2TB NVMe SSD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No storage installed at shipment</a:t>
                      </a:r>
                      <a:endParaRPr lang="en-US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新細明體"/>
                      </a:endParaRPr>
                    </a:p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PCIe Gen 5 ready design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2280 PCIe Gen4x4, supports 128GB~2TB NVMe SSD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M.2 2242 PCIe Gen4x4, supports 128GB~2TB NVMe SSD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No storage installed at shipment</a:t>
                      </a:r>
                      <a:endParaRPr lang="en-US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新細明體"/>
                      </a:endParaRPr>
                    </a:p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PCIe Gen 5 ready design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005431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Wireless Network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Wi-Fi 7 BE201 (Gig+), Bluetooth 5.4 (Core Ultra)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Wi-Fi 7 BE202 (Gig+), Bluetooth 5.4 (Core 3, Core 5, Core 7)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Wi-Fi 7 BE201 (Gig+), Bluetooth 5.4 (Core Ultra)</a:t>
                      </a:r>
                    </a:p>
                    <a:p>
                      <a:pPr algn="ctr" fontAlgn="ctr"/>
                      <a:r>
                        <a:rPr lang="en-US" sz="8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® Wi-Fi 7 BE202 (Gig+), Bluetooth 5.4 (Core 3, Core 5, Core </a:t>
                      </a:r>
                      <a:r>
                        <a:rPr lang="en-US" sz="8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7)</a:t>
                      </a:r>
                      <a:endParaRPr lang="en-US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012913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LAN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Ethernet Controller I226-V/LM, 2.5G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Intel® Ethernet Controller I226-V/LM, 2.5G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728567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Audio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Up to 7.1 multichannel (or 8-channel) digital audio on 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HDMI and DP </a:t>
                      </a:r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</a:rPr>
                        <a:t>Type-C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ports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Up to 7.1 multichannel (or 8-channel) digital audio on </a:t>
                      </a:r>
                    </a:p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HDMI and DP </a:t>
                      </a:r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</a:rPr>
                        <a:t>Type-C</a:t>
                      </a:r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ports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435186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TPM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fTPM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fTPM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5430346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Card Reader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None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None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48991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HDMI CEC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Yes, 2 ports on back panel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Yes, 2 ports on back panel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225960"/>
                  </a:ext>
                </a:extLst>
              </a:tr>
              <a:tr h="2523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Front I/O Ports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USB 3.2 Gen2x2 Type-C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 x USB 3.2 Gen2 Type-A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USB 3.2 Gen2x2 Type-C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 x USB 3.2 Gen2 Type-A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2952878"/>
                  </a:ext>
                </a:extLst>
              </a:tr>
              <a:tr h="751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Back I/O Ports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HDMI 2.1 TMDS Compatible (4K@60Hz)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Thunderbolt™ 4 ports (incl. DP 2.1 and USB4) </a:t>
                      </a:r>
                    </a:p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3.2 Gen2 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</a:rPr>
                        <a:t>Type-A</a:t>
                      </a:r>
                      <a:endParaRPr lang="en-US" sz="800" u="none" strike="sngStrike" dirty="0">
                        <a:solidFill>
                          <a:schemeClr val="tx1"/>
                        </a:solidFill>
                        <a:effectLst/>
                        <a:latin typeface="+mn-lt"/>
                        <a:ea typeface="Roboto"/>
                      </a:endParaRP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2.0 Type A </a:t>
                      </a:r>
                    </a:p>
                    <a:p>
                      <a:pPr algn="ctr" fontAlgn="ctr"/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RJ45 LAN</a:t>
                      </a:r>
                      <a:br>
                        <a:rPr lang="en-US" altLang="zh-TW" sz="8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DC-in</a:t>
                      </a:r>
                      <a:endParaRPr lang="en-US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HDMI 2.1 TMDS Compatible (4K@60Hz)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x Thunderbolt™ 4 ports (incl. DP 2.1 and USB4) </a:t>
                      </a: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3.2 Gen2 </a:t>
                      </a: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</a:rPr>
                        <a:t>Type-A</a:t>
                      </a:r>
                      <a:endParaRPr lang="en-US" altLang="zh-TW" sz="800" u="none" strike="sngStrike" dirty="0">
                        <a:solidFill>
                          <a:schemeClr val="tx1"/>
                        </a:solidFill>
                        <a:effectLst/>
                        <a:latin typeface="+mn-lt"/>
                        <a:ea typeface="Roboto"/>
                      </a:endParaRPr>
                    </a:p>
                    <a:p>
                      <a:pPr algn="ctr" fontAlgn="ctr"/>
                      <a:r>
                        <a:rPr lang="en-US" altLang="zh-TW" sz="8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1x USB 2.0 Type A </a:t>
                      </a:r>
                    </a:p>
                    <a:p>
                      <a:pPr algn="ctr" fontAlgn="ctr"/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RJ45 LAN</a:t>
                      </a:r>
                      <a:br>
                        <a:rPr lang="en-US" altLang="zh-TW" sz="8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altLang="zh-TW" sz="8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 x DC-in</a:t>
                      </a:r>
                      <a:endParaRPr lang="en-US" altLang="zh-TW" sz="80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370438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Side I/O Ports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Kensington Lock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 x Kensington Lock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879979"/>
                  </a:ext>
                </a:extLst>
              </a:tr>
              <a:tr h="2523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Power Supply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Power supply adapter (120W/19VDC for Core Ultra 5, 7, Core 5, 7; 90W/19VDC for Core 3) with geo-specific AC cord (IEC C5)</a:t>
                      </a:r>
                    </a:p>
                  </a:txBody>
                  <a:tcPr marL="2463" marR="2463" marT="24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新細明體"/>
                        </a:rPr>
                        <a:t>Power supply adapter (120W/19VDC for Core Ultra 5, 7, Core 5, 7; 90W/19VDC for Core 3) with geo-specific AC cord (IEC C5)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174331"/>
                  </a:ext>
                </a:extLst>
              </a:tr>
              <a:tr h="139445"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Operating Temp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to 40C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to 40C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865301"/>
                  </a:ext>
                </a:extLst>
              </a:tr>
              <a:tr h="139445"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Storage Temp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-40 to 60C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-40 to 60C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700779"/>
                  </a:ext>
                </a:extLst>
              </a:tr>
              <a:tr h="176473">
                <a:tc>
                  <a:txBody>
                    <a:bodyPr/>
                    <a:lstStyle/>
                    <a:p>
                      <a:pPr marL="0" algn="ctr" defTabSz="685800" rtl="0" eaLnBrk="1" fontAlgn="t" latinLnBrk="0" hangingPunct="1"/>
                      <a:r>
                        <a:rPr lang="en-US" sz="8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Humidity</a:t>
                      </a:r>
                    </a:p>
                  </a:txBody>
                  <a:tcPr marL="4763" marR="4763" marT="47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b" latinLnBrk="0" hangingPunct="1"/>
                      <a:r>
                        <a:rPr lang="en-US" altLang="zh-TW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0%-92% non-condensing</a:t>
                      </a:r>
                      <a:r>
                        <a:rPr lang="en-US" altLang="zh-TW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8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0%-92% non-condensing</a:t>
                      </a:r>
                      <a:r>
                        <a:rPr lang="en-US" altLang="zh-TW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8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99992"/>
                  </a:ext>
                </a:extLst>
              </a:tr>
              <a:tr h="12752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0" u="none" strike="noStrike" err="1">
                          <a:solidFill>
                            <a:schemeClr val="tx1"/>
                          </a:solidFill>
                          <a:effectLst/>
                        </a:rPr>
                        <a:t>Dimensions</a:t>
                      </a:r>
                      <a:r>
                        <a:rPr lang="pt-BR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 (W x D x H)</a:t>
                      </a:r>
                      <a:endParaRPr lang="pt-BR" sz="8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117mm x 112mm x 54mm 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117mm x 112mm x 37mm 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524289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Weights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364.3g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  <a:ea typeface="新細明體"/>
                        </a:rPr>
                        <a:t>357.4g</a:t>
                      </a: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57398"/>
                  </a:ext>
                </a:extLst>
              </a:tr>
              <a:tr h="751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Accessories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 Adapter+Power Cord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VESA Bracket and Screws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Cable Clip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Safety/Caution/Regulatory Insert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Warranty Card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 Adapter+Power Cord</a:t>
                      </a:r>
                      <a:r>
                        <a:rPr lang="en-US" sz="800" u="none" strike="noStrike" baseline="30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VESA Bracket and Screws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Cable Clip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Safety/Caution/Regulatory Insert</a:t>
                      </a:r>
                      <a:br>
                        <a:rPr lang="en-US" sz="800" u="none" strike="noStrike" dirty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US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Warranty Card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2663" marR="2663" marT="26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973653"/>
                  </a:ext>
                </a:extLst>
              </a:tr>
            </a:tbl>
          </a:graphicData>
        </a:graphic>
      </p:graphicFrame>
      <p:pic>
        <p:nvPicPr>
          <p:cNvPr id="3" name="圖片 2" descr="一張含有 螢幕擷取畫面, 文字, 設計, 黑與白 的圖片&#10;&#10;自動產生的描述">
            <a:extLst>
              <a:ext uri="{FF2B5EF4-FFF2-40B4-BE49-F238E27FC236}">
                <a16:creationId xmlns:a16="http://schemas.microsoft.com/office/drawing/2014/main" id="{F2A511B7-C5AD-F734-7B96-907EB9762F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991" y="447936"/>
            <a:ext cx="1605044" cy="1605044"/>
          </a:xfrm>
          <a:prstGeom prst="rect">
            <a:avLst/>
          </a:prstGeom>
        </p:spPr>
      </p:pic>
      <p:pic>
        <p:nvPicPr>
          <p:cNvPr id="12" name="圖片 11" descr="一張含有 螢幕擷取畫面, 文字, 電子產品, 設計 的圖片&#10;&#10;自動產生的描述">
            <a:extLst>
              <a:ext uri="{FF2B5EF4-FFF2-40B4-BE49-F238E27FC236}">
                <a16:creationId xmlns:a16="http://schemas.microsoft.com/office/drawing/2014/main" id="{087393E5-A3DB-5DE6-A2C0-A8FF042856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499" y="439594"/>
            <a:ext cx="1605044" cy="160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49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C8585D1D-941C-4D49-BC99-588E91BC0D4F}"/>
              </a:ext>
            </a:extLst>
          </p:cNvPr>
          <p:cNvSpPr txBox="1"/>
          <p:nvPr/>
        </p:nvSpPr>
        <p:spPr>
          <a:xfrm flipH="1">
            <a:off x="89695" y="1637308"/>
            <a:ext cx="6519553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Tall</a:t>
            </a:r>
          </a:p>
        </p:txBody>
      </p:sp>
      <p:sp>
        <p:nvSpPr>
          <p:cNvPr id="153" name="文字方塊 152">
            <a:extLst>
              <a:ext uri="{FF2B5EF4-FFF2-40B4-BE49-F238E27FC236}">
                <a16:creationId xmlns:a16="http://schemas.microsoft.com/office/drawing/2014/main" id="{8D4FB692-D5D5-4C3B-B9DB-CD2A8821CD22}"/>
              </a:ext>
            </a:extLst>
          </p:cNvPr>
          <p:cNvSpPr txBox="1"/>
          <p:nvPr/>
        </p:nvSpPr>
        <p:spPr>
          <a:xfrm flipH="1">
            <a:off x="108672" y="5405726"/>
            <a:ext cx="6519553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Slim</a:t>
            </a:r>
          </a:p>
        </p:txBody>
      </p:sp>
      <p:sp>
        <p:nvSpPr>
          <p:cNvPr id="232" name="矩形 231">
            <a:extLst>
              <a:ext uri="{FF2B5EF4-FFF2-40B4-BE49-F238E27FC236}">
                <a16:creationId xmlns:a16="http://schemas.microsoft.com/office/drawing/2014/main" id="{7E7A9206-6411-4618-882F-6493C1B8A29E}"/>
              </a:ext>
            </a:extLst>
          </p:cNvPr>
          <p:cNvSpPr/>
          <p:nvPr/>
        </p:nvSpPr>
        <p:spPr>
          <a:xfrm>
            <a:off x="0" y="0"/>
            <a:ext cx="6858000" cy="11756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sp>
        <p:nvSpPr>
          <p:cNvPr id="233" name="矩形 232">
            <a:extLst>
              <a:ext uri="{FF2B5EF4-FFF2-40B4-BE49-F238E27FC236}">
                <a16:creationId xmlns:a16="http://schemas.microsoft.com/office/drawing/2014/main" id="{7C22A3CE-69EB-4980-B810-F5C8CFAF3191}"/>
              </a:ext>
            </a:extLst>
          </p:cNvPr>
          <p:cNvSpPr/>
          <p:nvPr/>
        </p:nvSpPr>
        <p:spPr>
          <a:xfrm>
            <a:off x="83127" y="9198114"/>
            <a:ext cx="6626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Specifications, content, and product availability are all subject to change without notice and may differ from country to country. </a:t>
            </a: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Actual performance may vary depending on the application, usage, environment, and other factors. Full specifications are available at http://www.asus.com</a:t>
            </a:r>
            <a:endParaRPr lang="zh-TW" altLang="zh-TW" sz="800">
              <a:latin typeface="Roboto" panose="02000000000000000000" pitchFamily="2" charset="0"/>
            </a:endParaRP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  <a:endParaRPr lang="zh-TW" altLang="zh-TW" sz="800">
              <a:latin typeface="Roboto" panose="02000000000000000000" pitchFamily="2" charset="0"/>
            </a:endParaRPr>
          </a:p>
          <a:p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234" name="文字方塊 233">
            <a:extLst>
              <a:ext uri="{FF2B5EF4-FFF2-40B4-BE49-F238E27FC236}">
                <a16:creationId xmlns:a16="http://schemas.microsoft.com/office/drawing/2014/main" id="{A56CE0B7-9EE9-4B60-8FAF-E60C92CA3231}"/>
              </a:ext>
            </a:extLst>
          </p:cNvPr>
          <p:cNvSpPr txBox="1"/>
          <p:nvPr/>
        </p:nvSpPr>
        <p:spPr>
          <a:xfrm>
            <a:off x="111579" y="1242116"/>
            <a:ext cx="325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ASUS</a:t>
            </a:r>
            <a:r>
              <a:rPr lang="zh-TW" altLang="en-US" sz="2400" b="1">
                <a:latin typeface="TT Norms Pro" panose="02000503030000020003" pitchFamily="2" charset="0"/>
              </a:rPr>
              <a:t> </a:t>
            </a:r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NUC 15 PRO</a:t>
            </a:r>
            <a:endParaRPr lang="zh-TW" altLang="en-US" sz="2400" b="1">
              <a:latin typeface="TT Norms Pro" panose="02000503030000020003" pitchFamily="2" charset="0"/>
            </a:endParaRPr>
          </a:p>
        </p:txBody>
      </p:sp>
      <p:pic>
        <p:nvPicPr>
          <p:cNvPr id="236" name="圖片 235">
            <a:extLst>
              <a:ext uri="{FF2B5EF4-FFF2-40B4-BE49-F238E27FC236}">
                <a16:creationId xmlns:a16="http://schemas.microsoft.com/office/drawing/2014/main" id="{65B53B8D-2EDD-4CB9-B5C5-A7196059DA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17" y="301932"/>
            <a:ext cx="1745860" cy="541216"/>
          </a:xfrm>
          <a:prstGeom prst="rect">
            <a:avLst/>
          </a:prstGeom>
        </p:spPr>
      </p:pic>
      <p:pic>
        <p:nvPicPr>
          <p:cNvPr id="237" name="圖片 236">
            <a:extLst>
              <a:ext uri="{FF2B5EF4-FFF2-40B4-BE49-F238E27FC236}">
                <a16:creationId xmlns:a16="http://schemas.microsoft.com/office/drawing/2014/main" id="{F920AB30-704F-42CA-815C-62F4614D9D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283" y="154379"/>
            <a:ext cx="807522" cy="807522"/>
          </a:xfrm>
          <a:prstGeom prst="rect">
            <a:avLst/>
          </a:prstGeom>
        </p:spPr>
      </p:pic>
      <p:pic>
        <p:nvPicPr>
          <p:cNvPr id="65" name="圖片 64" descr="一張含有 電子產品, 電子裝置, 電子工程, 設計 的圖片&#10;&#10;自動產生的描述">
            <a:extLst>
              <a:ext uri="{FF2B5EF4-FFF2-40B4-BE49-F238E27FC236}">
                <a16:creationId xmlns:a16="http://schemas.microsoft.com/office/drawing/2014/main" id="{CA77EB42-88A7-34F2-8418-8C661B8D3D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43" b="27124"/>
          <a:stretch/>
        </p:blipFill>
        <p:spPr>
          <a:xfrm>
            <a:off x="3273072" y="6534216"/>
            <a:ext cx="3291773" cy="876685"/>
          </a:xfrm>
          <a:prstGeom prst="rect">
            <a:avLst/>
          </a:prstGeom>
        </p:spPr>
      </p:pic>
      <p:pic>
        <p:nvPicPr>
          <p:cNvPr id="69" name="圖片 68" descr="一張含有 電子產品, 電子裝置, 印表機, 設計 的圖片&#10;&#10;自動產生的描述">
            <a:extLst>
              <a:ext uri="{FF2B5EF4-FFF2-40B4-BE49-F238E27FC236}">
                <a16:creationId xmlns:a16="http://schemas.microsoft.com/office/drawing/2014/main" id="{05055846-A3D4-99E1-007B-25508A57EF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1" b="24245"/>
          <a:stretch/>
        </p:blipFill>
        <p:spPr>
          <a:xfrm>
            <a:off x="12791" y="6526085"/>
            <a:ext cx="3167164" cy="850502"/>
          </a:xfrm>
          <a:prstGeom prst="rect">
            <a:avLst/>
          </a:prstGeom>
        </p:spPr>
      </p:pic>
      <p:cxnSp>
        <p:nvCxnSpPr>
          <p:cNvPr id="71" name="直線單箭頭接點 70">
            <a:extLst>
              <a:ext uri="{FF2B5EF4-FFF2-40B4-BE49-F238E27FC236}">
                <a16:creationId xmlns:a16="http://schemas.microsoft.com/office/drawing/2014/main" id="{8FFAD961-3C06-D4DE-5979-2CB4FC9FDD5B}"/>
              </a:ext>
            </a:extLst>
          </p:cNvPr>
          <p:cNvCxnSpPr>
            <a:cxnSpLocks/>
          </p:cNvCxnSpPr>
          <p:nvPr/>
        </p:nvCxnSpPr>
        <p:spPr>
          <a:xfrm>
            <a:off x="4927695" y="7035639"/>
            <a:ext cx="0" cy="162828"/>
          </a:xfrm>
          <a:prstGeom prst="straightConnector1">
            <a:avLst/>
          </a:prstGeom>
          <a:ln w="9525" cap="rnd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直線單箭頭接點 72">
            <a:extLst>
              <a:ext uri="{FF2B5EF4-FFF2-40B4-BE49-F238E27FC236}">
                <a16:creationId xmlns:a16="http://schemas.microsoft.com/office/drawing/2014/main" id="{9B82DD6D-C0FC-0499-4914-778295380C6A}"/>
              </a:ext>
            </a:extLst>
          </p:cNvPr>
          <p:cNvCxnSpPr>
            <a:cxnSpLocks/>
            <a:endCxn id="81" idx="0"/>
          </p:cNvCxnSpPr>
          <p:nvPr/>
        </p:nvCxnSpPr>
        <p:spPr>
          <a:xfrm>
            <a:off x="2394238" y="7030010"/>
            <a:ext cx="0" cy="18413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直線單箭頭接點 73">
            <a:extLst>
              <a:ext uri="{FF2B5EF4-FFF2-40B4-BE49-F238E27FC236}">
                <a16:creationId xmlns:a16="http://schemas.microsoft.com/office/drawing/2014/main" id="{DFFF0A3A-CBDB-7A78-C206-8FC5DD5B4963}"/>
              </a:ext>
            </a:extLst>
          </p:cNvPr>
          <p:cNvCxnSpPr>
            <a:cxnSpLocks/>
          </p:cNvCxnSpPr>
          <p:nvPr/>
        </p:nvCxnSpPr>
        <p:spPr>
          <a:xfrm>
            <a:off x="1259892" y="7035639"/>
            <a:ext cx="0" cy="190868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直線單箭頭接點 74">
            <a:extLst>
              <a:ext uri="{FF2B5EF4-FFF2-40B4-BE49-F238E27FC236}">
                <a16:creationId xmlns:a16="http://schemas.microsoft.com/office/drawing/2014/main" id="{41482436-ABBD-C4C0-9BFD-411BDC21593F}"/>
              </a:ext>
            </a:extLst>
          </p:cNvPr>
          <p:cNvCxnSpPr>
            <a:cxnSpLocks/>
          </p:cNvCxnSpPr>
          <p:nvPr/>
        </p:nvCxnSpPr>
        <p:spPr>
          <a:xfrm>
            <a:off x="1777492" y="7030093"/>
            <a:ext cx="0" cy="190868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直線單箭頭接點 75">
            <a:extLst>
              <a:ext uri="{FF2B5EF4-FFF2-40B4-BE49-F238E27FC236}">
                <a16:creationId xmlns:a16="http://schemas.microsoft.com/office/drawing/2014/main" id="{32D9C61F-B3D1-E442-1816-A865B19E37DF}"/>
              </a:ext>
            </a:extLst>
          </p:cNvPr>
          <p:cNvCxnSpPr>
            <a:cxnSpLocks/>
          </p:cNvCxnSpPr>
          <p:nvPr/>
        </p:nvCxnSpPr>
        <p:spPr>
          <a:xfrm>
            <a:off x="4044091" y="7007406"/>
            <a:ext cx="0" cy="181606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直線單箭頭接點 76">
            <a:extLst>
              <a:ext uri="{FF2B5EF4-FFF2-40B4-BE49-F238E27FC236}">
                <a16:creationId xmlns:a16="http://schemas.microsoft.com/office/drawing/2014/main" id="{E75FA562-2242-F7FC-30D5-5935558BCA3E}"/>
              </a:ext>
            </a:extLst>
          </p:cNvPr>
          <p:cNvCxnSpPr>
            <a:cxnSpLocks/>
            <a:endCxn id="85" idx="0"/>
          </p:cNvCxnSpPr>
          <p:nvPr/>
        </p:nvCxnSpPr>
        <p:spPr>
          <a:xfrm flipH="1">
            <a:off x="4593722" y="6964906"/>
            <a:ext cx="1343" cy="230893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直線單箭頭接點 78">
            <a:extLst>
              <a:ext uri="{FF2B5EF4-FFF2-40B4-BE49-F238E27FC236}">
                <a16:creationId xmlns:a16="http://schemas.microsoft.com/office/drawing/2014/main" id="{D294A1B3-96F5-352F-D7C7-DB860D22B73E}"/>
              </a:ext>
            </a:extLst>
          </p:cNvPr>
          <p:cNvCxnSpPr>
            <a:cxnSpLocks/>
          </p:cNvCxnSpPr>
          <p:nvPr/>
        </p:nvCxnSpPr>
        <p:spPr>
          <a:xfrm>
            <a:off x="4340505" y="7223163"/>
            <a:ext cx="0" cy="71775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直線單箭頭接點 79">
            <a:extLst>
              <a:ext uri="{FF2B5EF4-FFF2-40B4-BE49-F238E27FC236}">
                <a16:creationId xmlns:a16="http://schemas.microsoft.com/office/drawing/2014/main" id="{73628956-E26A-1ECD-EDE1-DB74899134A2}"/>
              </a:ext>
            </a:extLst>
          </p:cNvPr>
          <p:cNvCxnSpPr>
            <a:cxnSpLocks/>
          </p:cNvCxnSpPr>
          <p:nvPr/>
        </p:nvCxnSpPr>
        <p:spPr>
          <a:xfrm>
            <a:off x="5161306" y="7077075"/>
            <a:ext cx="0" cy="112672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橢圓 80">
            <a:extLst>
              <a:ext uri="{FF2B5EF4-FFF2-40B4-BE49-F238E27FC236}">
                <a16:creationId xmlns:a16="http://schemas.microsoft.com/office/drawing/2014/main" id="{1048A959-0EB2-975F-E094-30824A901AD5}"/>
              </a:ext>
            </a:extLst>
          </p:cNvPr>
          <p:cNvSpPr/>
          <p:nvPr/>
        </p:nvSpPr>
        <p:spPr>
          <a:xfrm>
            <a:off x="2353839" y="7214140"/>
            <a:ext cx="80798" cy="8079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2" name="橢圓 81">
            <a:extLst>
              <a:ext uri="{FF2B5EF4-FFF2-40B4-BE49-F238E27FC236}">
                <a16:creationId xmlns:a16="http://schemas.microsoft.com/office/drawing/2014/main" id="{EDCACEE2-1961-08B4-07F2-17F0AEB616EC}"/>
              </a:ext>
            </a:extLst>
          </p:cNvPr>
          <p:cNvSpPr/>
          <p:nvPr/>
        </p:nvSpPr>
        <p:spPr>
          <a:xfrm>
            <a:off x="1213634" y="7214140"/>
            <a:ext cx="80798" cy="8079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3" name="橢圓 82">
            <a:extLst>
              <a:ext uri="{FF2B5EF4-FFF2-40B4-BE49-F238E27FC236}">
                <a16:creationId xmlns:a16="http://schemas.microsoft.com/office/drawing/2014/main" id="{33C05E36-F6C5-A67A-8427-A80123B044D1}"/>
              </a:ext>
            </a:extLst>
          </p:cNvPr>
          <p:cNvSpPr/>
          <p:nvPr/>
        </p:nvSpPr>
        <p:spPr>
          <a:xfrm>
            <a:off x="1736409" y="7214140"/>
            <a:ext cx="80798" cy="8079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4" name="橢圓 83">
            <a:extLst>
              <a:ext uri="{FF2B5EF4-FFF2-40B4-BE49-F238E27FC236}">
                <a16:creationId xmlns:a16="http://schemas.microsoft.com/office/drawing/2014/main" id="{91745A3B-DC47-8DAD-03A8-E6FD04B03C1A}"/>
              </a:ext>
            </a:extLst>
          </p:cNvPr>
          <p:cNvSpPr/>
          <p:nvPr/>
        </p:nvSpPr>
        <p:spPr>
          <a:xfrm>
            <a:off x="3992876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5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5" name="橢圓 84">
            <a:extLst>
              <a:ext uri="{FF2B5EF4-FFF2-40B4-BE49-F238E27FC236}">
                <a16:creationId xmlns:a16="http://schemas.microsoft.com/office/drawing/2014/main" id="{0F67B8B9-D85C-AB04-7B99-4AD810F458D2}"/>
              </a:ext>
            </a:extLst>
          </p:cNvPr>
          <p:cNvSpPr/>
          <p:nvPr/>
        </p:nvSpPr>
        <p:spPr>
          <a:xfrm>
            <a:off x="4544152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7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6" name="橢圓 85">
            <a:extLst>
              <a:ext uri="{FF2B5EF4-FFF2-40B4-BE49-F238E27FC236}">
                <a16:creationId xmlns:a16="http://schemas.microsoft.com/office/drawing/2014/main" id="{98C16058-57A2-C5CE-9A21-3D2A5C62C49F}"/>
              </a:ext>
            </a:extLst>
          </p:cNvPr>
          <p:cNvSpPr/>
          <p:nvPr/>
        </p:nvSpPr>
        <p:spPr>
          <a:xfrm>
            <a:off x="4880451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7" name="橢圓 86">
            <a:extLst>
              <a:ext uri="{FF2B5EF4-FFF2-40B4-BE49-F238E27FC236}">
                <a16:creationId xmlns:a16="http://schemas.microsoft.com/office/drawing/2014/main" id="{6F932577-BBAD-ECFB-4499-939C47A9D14F}"/>
              </a:ext>
            </a:extLst>
          </p:cNvPr>
          <p:cNvSpPr/>
          <p:nvPr/>
        </p:nvSpPr>
        <p:spPr>
          <a:xfrm>
            <a:off x="4290259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6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88" name="橢圓 87">
            <a:extLst>
              <a:ext uri="{FF2B5EF4-FFF2-40B4-BE49-F238E27FC236}">
                <a16:creationId xmlns:a16="http://schemas.microsoft.com/office/drawing/2014/main" id="{468074C2-BB0C-72B1-ED96-7063B3E1916B}"/>
              </a:ext>
            </a:extLst>
          </p:cNvPr>
          <p:cNvSpPr/>
          <p:nvPr/>
        </p:nvSpPr>
        <p:spPr>
          <a:xfrm>
            <a:off x="5113930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9</a:t>
            </a:r>
            <a:endParaRPr lang="zh-TW" altLang="en-US" sz="5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cxnSp>
        <p:nvCxnSpPr>
          <p:cNvPr id="98" name="直線單箭頭接點 97">
            <a:extLst>
              <a:ext uri="{FF2B5EF4-FFF2-40B4-BE49-F238E27FC236}">
                <a16:creationId xmlns:a16="http://schemas.microsoft.com/office/drawing/2014/main" id="{CD8929A7-9F6A-2D16-2E4E-D44217C99950}"/>
              </a:ext>
            </a:extLst>
          </p:cNvPr>
          <p:cNvCxnSpPr>
            <a:cxnSpLocks/>
          </p:cNvCxnSpPr>
          <p:nvPr/>
        </p:nvCxnSpPr>
        <p:spPr>
          <a:xfrm>
            <a:off x="3834869" y="6810375"/>
            <a:ext cx="0" cy="378637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橢圓 98">
            <a:extLst>
              <a:ext uri="{FF2B5EF4-FFF2-40B4-BE49-F238E27FC236}">
                <a16:creationId xmlns:a16="http://schemas.microsoft.com/office/drawing/2014/main" id="{9AADF046-C6BA-F020-1B50-81993BAD895E}"/>
              </a:ext>
            </a:extLst>
          </p:cNvPr>
          <p:cNvSpPr/>
          <p:nvPr/>
        </p:nvSpPr>
        <p:spPr>
          <a:xfrm>
            <a:off x="3783654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cxnSp>
        <p:nvCxnSpPr>
          <p:cNvPr id="100" name="直線單箭頭接點 99">
            <a:extLst>
              <a:ext uri="{FF2B5EF4-FFF2-40B4-BE49-F238E27FC236}">
                <a16:creationId xmlns:a16="http://schemas.microsoft.com/office/drawing/2014/main" id="{E7D6E649-105A-08CB-1F3B-C120C061FF71}"/>
              </a:ext>
            </a:extLst>
          </p:cNvPr>
          <p:cNvCxnSpPr>
            <a:cxnSpLocks/>
          </p:cNvCxnSpPr>
          <p:nvPr/>
        </p:nvCxnSpPr>
        <p:spPr>
          <a:xfrm>
            <a:off x="5531219" y="7223163"/>
            <a:ext cx="0" cy="71775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1" name="橢圓 100">
            <a:extLst>
              <a:ext uri="{FF2B5EF4-FFF2-40B4-BE49-F238E27FC236}">
                <a16:creationId xmlns:a16="http://schemas.microsoft.com/office/drawing/2014/main" id="{9A45AD6B-E628-0178-7400-4CC80FE6BA5D}"/>
              </a:ext>
            </a:extLst>
          </p:cNvPr>
          <p:cNvSpPr/>
          <p:nvPr/>
        </p:nvSpPr>
        <p:spPr>
          <a:xfrm>
            <a:off x="5480973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6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cxnSp>
        <p:nvCxnSpPr>
          <p:cNvPr id="102" name="直線單箭頭接點 101">
            <a:extLst>
              <a:ext uri="{FF2B5EF4-FFF2-40B4-BE49-F238E27FC236}">
                <a16:creationId xmlns:a16="http://schemas.microsoft.com/office/drawing/2014/main" id="{297DAB76-EB6A-A748-621B-AB68C7F82D81}"/>
              </a:ext>
            </a:extLst>
          </p:cNvPr>
          <p:cNvCxnSpPr>
            <a:cxnSpLocks/>
            <a:endCxn id="103" idx="0"/>
          </p:cNvCxnSpPr>
          <p:nvPr/>
        </p:nvCxnSpPr>
        <p:spPr>
          <a:xfrm flipH="1">
            <a:off x="5702880" y="6964906"/>
            <a:ext cx="1343" cy="230893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3" name="橢圓 102">
            <a:extLst>
              <a:ext uri="{FF2B5EF4-FFF2-40B4-BE49-F238E27FC236}">
                <a16:creationId xmlns:a16="http://schemas.microsoft.com/office/drawing/2014/main" id="{81DB1124-A4E4-D603-8019-2FCE0BDEF956}"/>
              </a:ext>
            </a:extLst>
          </p:cNvPr>
          <p:cNvSpPr/>
          <p:nvPr/>
        </p:nvSpPr>
        <p:spPr>
          <a:xfrm>
            <a:off x="5653310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7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cxnSp>
        <p:nvCxnSpPr>
          <p:cNvPr id="104" name="直線單箭頭接點 103">
            <a:extLst>
              <a:ext uri="{FF2B5EF4-FFF2-40B4-BE49-F238E27FC236}">
                <a16:creationId xmlns:a16="http://schemas.microsoft.com/office/drawing/2014/main" id="{2737EB5E-BDB8-58F3-A03F-933D19409A5B}"/>
              </a:ext>
            </a:extLst>
          </p:cNvPr>
          <p:cNvCxnSpPr>
            <a:cxnSpLocks/>
          </p:cNvCxnSpPr>
          <p:nvPr/>
        </p:nvCxnSpPr>
        <p:spPr>
          <a:xfrm>
            <a:off x="5294870" y="6964906"/>
            <a:ext cx="0" cy="224841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5" name="橢圓 104">
            <a:extLst>
              <a:ext uri="{FF2B5EF4-FFF2-40B4-BE49-F238E27FC236}">
                <a16:creationId xmlns:a16="http://schemas.microsoft.com/office/drawing/2014/main" id="{9380D968-CC25-CAE1-6932-FA6D43AF608D}"/>
              </a:ext>
            </a:extLst>
          </p:cNvPr>
          <p:cNvSpPr/>
          <p:nvPr/>
        </p:nvSpPr>
        <p:spPr>
          <a:xfrm>
            <a:off x="5247494" y="7195799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10</a:t>
            </a:r>
            <a:endParaRPr lang="zh-TW" altLang="en-US" sz="5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08" name="文字方塊 107">
            <a:extLst>
              <a:ext uri="{FF2B5EF4-FFF2-40B4-BE49-F238E27FC236}">
                <a16:creationId xmlns:a16="http://schemas.microsoft.com/office/drawing/2014/main" id="{9F811701-8628-6F47-EAF4-4952CBC71EA8}"/>
              </a:ext>
            </a:extLst>
          </p:cNvPr>
          <p:cNvSpPr txBox="1"/>
          <p:nvPr/>
        </p:nvSpPr>
        <p:spPr>
          <a:xfrm>
            <a:off x="5005414" y="4973204"/>
            <a:ext cx="163925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r" defTabSz="609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Helvetica"/>
              </a:rPr>
              <a:t>*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Helvetica"/>
              </a:rPr>
              <a:t>All USB ports with individual USB power control</a:t>
            </a:r>
          </a:p>
        </p:txBody>
      </p:sp>
      <p:sp>
        <p:nvSpPr>
          <p:cNvPr id="109" name="矩形 44">
            <a:extLst>
              <a:ext uri="{FF2B5EF4-FFF2-40B4-BE49-F238E27FC236}">
                <a16:creationId xmlns:a16="http://schemas.microsoft.com/office/drawing/2014/main" id="{56836E91-7042-0055-F9F7-1BFC5E90AD35}"/>
              </a:ext>
            </a:extLst>
          </p:cNvPr>
          <p:cNvSpPr/>
          <p:nvPr/>
        </p:nvSpPr>
        <p:spPr>
          <a:xfrm>
            <a:off x="2758106" y="6878895"/>
            <a:ext cx="1118810" cy="233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</a:rPr>
              <a:t>Kensington Lock</a:t>
            </a:r>
            <a:endParaRPr lang="zh-TW" altLang="en-US" sz="800" kern="0">
              <a:latin typeface="Roboto" panose="02000000000000000000" pitchFamily="2" charset="0"/>
              <a:ea typeface="微軟正黑體"/>
              <a:cs typeface="Arial"/>
            </a:endParaRPr>
          </a:p>
        </p:txBody>
      </p:sp>
      <p:cxnSp>
        <p:nvCxnSpPr>
          <p:cNvPr id="110" name="直線單箭頭接點 109">
            <a:extLst>
              <a:ext uri="{FF2B5EF4-FFF2-40B4-BE49-F238E27FC236}">
                <a16:creationId xmlns:a16="http://schemas.microsoft.com/office/drawing/2014/main" id="{2C3D3049-4A96-CF32-F09E-963F7B337872}"/>
              </a:ext>
            </a:extLst>
          </p:cNvPr>
          <p:cNvCxnSpPr>
            <a:cxnSpLocks/>
          </p:cNvCxnSpPr>
          <p:nvPr/>
        </p:nvCxnSpPr>
        <p:spPr>
          <a:xfrm flipH="1">
            <a:off x="3590359" y="7077326"/>
            <a:ext cx="128637" cy="8404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4" name="Picture 6">
            <a:extLst>
              <a:ext uri="{FF2B5EF4-FFF2-40B4-BE49-F238E27FC236}">
                <a16:creationId xmlns:a16="http://schemas.microsoft.com/office/drawing/2014/main" id="{9B4B8D0B-0BB7-D46A-DB70-63A45F865BD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717" t="79758" r="56210"/>
          <a:stretch/>
        </p:blipFill>
        <p:spPr>
          <a:xfrm>
            <a:off x="346389" y="2333211"/>
            <a:ext cx="2469075" cy="1197893"/>
          </a:xfrm>
          <a:prstGeom prst="rect">
            <a:avLst/>
          </a:prstGeom>
        </p:spPr>
      </p:pic>
      <p:pic>
        <p:nvPicPr>
          <p:cNvPr id="115" name="Picture 6">
            <a:extLst>
              <a:ext uri="{FF2B5EF4-FFF2-40B4-BE49-F238E27FC236}">
                <a16:creationId xmlns:a16="http://schemas.microsoft.com/office/drawing/2014/main" id="{0F56E79E-6158-0F1F-4DAE-F8FB165EF49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445" t="8953" r="57042" b="72178"/>
          <a:stretch/>
        </p:blipFill>
        <p:spPr>
          <a:xfrm>
            <a:off x="3754393" y="2357135"/>
            <a:ext cx="2297953" cy="1108306"/>
          </a:xfrm>
          <a:prstGeom prst="rect">
            <a:avLst/>
          </a:prstGeom>
        </p:spPr>
      </p:pic>
      <p:cxnSp>
        <p:nvCxnSpPr>
          <p:cNvPr id="120" name="直線單箭頭接點 119">
            <a:extLst>
              <a:ext uri="{FF2B5EF4-FFF2-40B4-BE49-F238E27FC236}">
                <a16:creationId xmlns:a16="http://schemas.microsoft.com/office/drawing/2014/main" id="{12008D6C-3244-60A3-4E0B-CE778BB1A6D3}"/>
              </a:ext>
            </a:extLst>
          </p:cNvPr>
          <p:cNvCxnSpPr>
            <a:cxnSpLocks/>
          </p:cNvCxnSpPr>
          <p:nvPr/>
        </p:nvCxnSpPr>
        <p:spPr>
          <a:xfrm>
            <a:off x="4927695" y="2986088"/>
            <a:ext cx="0" cy="534040"/>
          </a:xfrm>
          <a:prstGeom prst="straightConnector1">
            <a:avLst/>
          </a:prstGeom>
          <a:ln w="9525" cap="rnd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73" name="群組 172">
            <a:extLst>
              <a:ext uri="{FF2B5EF4-FFF2-40B4-BE49-F238E27FC236}">
                <a16:creationId xmlns:a16="http://schemas.microsoft.com/office/drawing/2014/main" id="{F39340F2-CA02-7424-C067-67E93DD489CB}"/>
              </a:ext>
            </a:extLst>
          </p:cNvPr>
          <p:cNvGrpSpPr/>
          <p:nvPr/>
        </p:nvGrpSpPr>
        <p:grpSpPr>
          <a:xfrm>
            <a:off x="1259892" y="3050279"/>
            <a:ext cx="1134346" cy="497889"/>
            <a:chOff x="1259892" y="3351671"/>
            <a:chExt cx="1134346" cy="196497"/>
          </a:xfrm>
        </p:grpSpPr>
        <p:cxnSp>
          <p:nvCxnSpPr>
            <p:cNvPr id="121" name="直線單箭頭接點 120">
              <a:extLst>
                <a:ext uri="{FF2B5EF4-FFF2-40B4-BE49-F238E27FC236}">
                  <a16:creationId xmlns:a16="http://schemas.microsoft.com/office/drawing/2014/main" id="{CD373400-F820-6484-4C37-666BE741EC87}"/>
                </a:ext>
              </a:extLst>
            </p:cNvPr>
            <p:cNvCxnSpPr>
              <a:cxnSpLocks/>
              <a:endCxn id="130" idx="0"/>
            </p:cNvCxnSpPr>
            <p:nvPr/>
          </p:nvCxnSpPr>
          <p:spPr>
            <a:xfrm>
              <a:off x="2394238" y="3351671"/>
              <a:ext cx="0" cy="184130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headEnd type="oval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線單箭頭接點 121">
              <a:extLst>
                <a:ext uri="{FF2B5EF4-FFF2-40B4-BE49-F238E27FC236}">
                  <a16:creationId xmlns:a16="http://schemas.microsoft.com/office/drawing/2014/main" id="{4D57E63E-8BB7-7046-F299-432592CB8482}"/>
                </a:ext>
              </a:extLst>
            </p:cNvPr>
            <p:cNvCxnSpPr>
              <a:cxnSpLocks/>
            </p:cNvCxnSpPr>
            <p:nvPr/>
          </p:nvCxnSpPr>
          <p:spPr>
            <a:xfrm>
              <a:off x="1259892" y="3357300"/>
              <a:ext cx="0" cy="190868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headEnd type="oval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線單箭頭接點 122">
              <a:extLst>
                <a:ext uri="{FF2B5EF4-FFF2-40B4-BE49-F238E27FC236}">
                  <a16:creationId xmlns:a16="http://schemas.microsoft.com/office/drawing/2014/main" id="{272999A0-F0D6-E154-4053-C0F8FFEAAB46}"/>
                </a:ext>
              </a:extLst>
            </p:cNvPr>
            <p:cNvCxnSpPr>
              <a:cxnSpLocks/>
            </p:cNvCxnSpPr>
            <p:nvPr/>
          </p:nvCxnSpPr>
          <p:spPr>
            <a:xfrm>
              <a:off x="1777492" y="3351754"/>
              <a:ext cx="0" cy="190868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headEnd type="oval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4" name="直線單箭頭接點 123">
            <a:extLst>
              <a:ext uri="{FF2B5EF4-FFF2-40B4-BE49-F238E27FC236}">
                <a16:creationId xmlns:a16="http://schemas.microsoft.com/office/drawing/2014/main" id="{C66C5290-8708-7E52-3D60-90C14F061031}"/>
              </a:ext>
            </a:extLst>
          </p:cNvPr>
          <p:cNvCxnSpPr>
            <a:cxnSpLocks/>
          </p:cNvCxnSpPr>
          <p:nvPr/>
        </p:nvCxnSpPr>
        <p:spPr>
          <a:xfrm>
            <a:off x="4044091" y="2933700"/>
            <a:ext cx="0" cy="576973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7" name="直線單箭頭接點 126">
            <a:extLst>
              <a:ext uri="{FF2B5EF4-FFF2-40B4-BE49-F238E27FC236}">
                <a16:creationId xmlns:a16="http://schemas.microsoft.com/office/drawing/2014/main" id="{A104847F-D5F2-6797-5C4B-B0DD7BBE571E}"/>
              </a:ext>
            </a:extLst>
          </p:cNvPr>
          <p:cNvCxnSpPr>
            <a:cxnSpLocks/>
            <a:endCxn id="136" idx="0"/>
          </p:cNvCxnSpPr>
          <p:nvPr/>
        </p:nvCxnSpPr>
        <p:spPr>
          <a:xfrm>
            <a:off x="4593722" y="2823366"/>
            <a:ext cx="0" cy="694094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9" name="直線單箭頭接點 128">
            <a:extLst>
              <a:ext uri="{FF2B5EF4-FFF2-40B4-BE49-F238E27FC236}">
                <a16:creationId xmlns:a16="http://schemas.microsoft.com/office/drawing/2014/main" id="{57F193B4-E42E-E6AB-2FBC-FF0E10F130B5}"/>
              </a:ext>
            </a:extLst>
          </p:cNvPr>
          <p:cNvCxnSpPr>
            <a:cxnSpLocks/>
          </p:cNvCxnSpPr>
          <p:nvPr/>
        </p:nvCxnSpPr>
        <p:spPr>
          <a:xfrm>
            <a:off x="5161306" y="3064542"/>
            <a:ext cx="0" cy="446866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0" name="橢圓 129">
            <a:extLst>
              <a:ext uri="{FF2B5EF4-FFF2-40B4-BE49-F238E27FC236}">
                <a16:creationId xmlns:a16="http://schemas.microsoft.com/office/drawing/2014/main" id="{0C482765-F2DB-5801-6E05-DB9BEFE691D7}"/>
              </a:ext>
            </a:extLst>
          </p:cNvPr>
          <p:cNvSpPr/>
          <p:nvPr/>
        </p:nvSpPr>
        <p:spPr>
          <a:xfrm>
            <a:off x="2353839" y="3535801"/>
            <a:ext cx="80798" cy="8079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31" name="橢圓 130">
            <a:extLst>
              <a:ext uri="{FF2B5EF4-FFF2-40B4-BE49-F238E27FC236}">
                <a16:creationId xmlns:a16="http://schemas.microsoft.com/office/drawing/2014/main" id="{8D89F8A1-F712-8D71-1B18-0706F474D265}"/>
              </a:ext>
            </a:extLst>
          </p:cNvPr>
          <p:cNvSpPr/>
          <p:nvPr/>
        </p:nvSpPr>
        <p:spPr>
          <a:xfrm>
            <a:off x="1213634" y="3535801"/>
            <a:ext cx="80798" cy="8079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32" name="橢圓 131">
            <a:extLst>
              <a:ext uri="{FF2B5EF4-FFF2-40B4-BE49-F238E27FC236}">
                <a16:creationId xmlns:a16="http://schemas.microsoft.com/office/drawing/2014/main" id="{86B78660-0D8F-BA87-4EDE-BDE78EC1EEA8}"/>
              </a:ext>
            </a:extLst>
          </p:cNvPr>
          <p:cNvSpPr/>
          <p:nvPr/>
        </p:nvSpPr>
        <p:spPr>
          <a:xfrm>
            <a:off x="1736409" y="3535801"/>
            <a:ext cx="80798" cy="8079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cxnSp>
        <p:nvCxnSpPr>
          <p:cNvPr id="142" name="直線單箭頭接點 141">
            <a:extLst>
              <a:ext uri="{FF2B5EF4-FFF2-40B4-BE49-F238E27FC236}">
                <a16:creationId xmlns:a16="http://schemas.microsoft.com/office/drawing/2014/main" id="{200D11BC-7E65-90EC-3D49-06146AD2522B}"/>
              </a:ext>
            </a:extLst>
          </p:cNvPr>
          <p:cNvCxnSpPr>
            <a:cxnSpLocks/>
          </p:cNvCxnSpPr>
          <p:nvPr/>
        </p:nvCxnSpPr>
        <p:spPr>
          <a:xfrm>
            <a:off x="3834869" y="2619375"/>
            <a:ext cx="0" cy="891298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76" name="群組 175">
            <a:extLst>
              <a:ext uri="{FF2B5EF4-FFF2-40B4-BE49-F238E27FC236}">
                <a16:creationId xmlns:a16="http://schemas.microsoft.com/office/drawing/2014/main" id="{21E1C959-5B5C-69B4-C67C-5CB9C1A4D6E9}"/>
              </a:ext>
            </a:extLst>
          </p:cNvPr>
          <p:cNvGrpSpPr/>
          <p:nvPr/>
        </p:nvGrpSpPr>
        <p:grpSpPr>
          <a:xfrm>
            <a:off x="4340505" y="3050280"/>
            <a:ext cx="1190714" cy="566320"/>
            <a:chOff x="4340505" y="3544824"/>
            <a:chExt cx="1190714" cy="71775"/>
          </a:xfrm>
        </p:grpSpPr>
        <p:cxnSp>
          <p:nvCxnSpPr>
            <p:cNvPr id="128" name="直線單箭頭接點 127">
              <a:extLst>
                <a:ext uri="{FF2B5EF4-FFF2-40B4-BE49-F238E27FC236}">
                  <a16:creationId xmlns:a16="http://schemas.microsoft.com/office/drawing/2014/main" id="{03F2DE1A-D7AF-C9D5-C3DF-7277000A34F3}"/>
                </a:ext>
              </a:extLst>
            </p:cNvPr>
            <p:cNvCxnSpPr>
              <a:cxnSpLocks/>
            </p:cNvCxnSpPr>
            <p:nvPr/>
          </p:nvCxnSpPr>
          <p:spPr>
            <a:xfrm>
              <a:off x="4340505" y="3544824"/>
              <a:ext cx="0" cy="71775"/>
            </a:xfrm>
            <a:prstGeom prst="straightConnector1">
              <a:avLst/>
            </a:prstGeom>
            <a:ln w="9525">
              <a:solidFill>
                <a:schemeClr val="bg1">
                  <a:lumMod val="75000"/>
                </a:schemeClr>
              </a:solidFill>
              <a:headEnd type="oval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線單箭頭接點 148">
              <a:extLst>
                <a:ext uri="{FF2B5EF4-FFF2-40B4-BE49-F238E27FC236}">
                  <a16:creationId xmlns:a16="http://schemas.microsoft.com/office/drawing/2014/main" id="{9D9E2962-2E37-E484-B4B1-2741FEDAD3B0}"/>
                </a:ext>
              </a:extLst>
            </p:cNvPr>
            <p:cNvCxnSpPr>
              <a:cxnSpLocks/>
            </p:cNvCxnSpPr>
            <p:nvPr/>
          </p:nvCxnSpPr>
          <p:spPr>
            <a:xfrm>
              <a:off x="5531219" y="3544824"/>
              <a:ext cx="0" cy="71775"/>
            </a:xfrm>
            <a:prstGeom prst="straightConnector1">
              <a:avLst/>
            </a:prstGeom>
            <a:ln w="9525">
              <a:solidFill>
                <a:schemeClr val="bg1">
                  <a:lumMod val="75000"/>
                </a:schemeClr>
              </a:solidFill>
              <a:headEnd type="oval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1" name="直線單箭頭接點 150">
            <a:extLst>
              <a:ext uri="{FF2B5EF4-FFF2-40B4-BE49-F238E27FC236}">
                <a16:creationId xmlns:a16="http://schemas.microsoft.com/office/drawing/2014/main" id="{61B0269C-2A29-6016-4674-4A7611F85379}"/>
              </a:ext>
            </a:extLst>
          </p:cNvPr>
          <p:cNvCxnSpPr>
            <a:cxnSpLocks/>
            <a:endCxn id="152" idx="0"/>
          </p:cNvCxnSpPr>
          <p:nvPr/>
        </p:nvCxnSpPr>
        <p:spPr>
          <a:xfrm>
            <a:off x="5702880" y="2823366"/>
            <a:ext cx="0" cy="694094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9" name="直線單箭頭接點 168">
            <a:extLst>
              <a:ext uri="{FF2B5EF4-FFF2-40B4-BE49-F238E27FC236}">
                <a16:creationId xmlns:a16="http://schemas.microsoft.com/office/drawing/2014/main" id="{7B4BC704-67B6-6086-0C95-39589A0C44D7}"/>
              </a:ext>
            </a:extLst>
          </p:cNvPr>
          <p:cNvCxnSpPr>
            <a:cxnSpLocks/>
          </p:cNvCxnSpPr>
          <p:nvPr/>
        </p:nvCxnSpPr>
        <p:spPr>
          <a:xfrm>
            <a:off x="5294870" y="2857500"/>
            <a:ext cx="0" cy="653908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1" name="矩形 44">
            <a:extLst>
              <a:ext uri="{FF2B5EF4-FFF2-40B4-BE49-F238E27FC236}">
                <a16:creationId xmlns:a16="http://schemas.microsoft.com/office/drawing/2014/main" id="{2662A7EB-32CE-9A95-99EC-4633BB573C96}"/>
              </a:ext>
            </a:extLst>
          </p:cNvPr>
          <p:cNvSpPr/>
          <p:nvPr/>
        </p:nvSpPr>
        <p:spPr>
          <a:xfrm>
            <a:off x="2758106" y="3200556"/>
            <a:ext cx="1118810" cy="233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</a:rPr>
              <a:t>Kensington Lock</a:t>
            </a:r>
            <a:endParaRPr lang="zh-TW" altLang="en-US" sz="800" kern="0">
              <a:latin typeface="Roboto" panose="02000000000000000000" pitchFamily="2" charset="0"/>
              <a:ea typeface="微軟正黑體"/>
              <a:cs typeface="Arial"/>
            </a:endParaRPr>
          </a:p>
        </p:txBody>
      </p:sp>
      <p:cxnSp>
        <p:nvCxnSpPr>
          <p:cNvPr id="172" name="直線單箭頭接點 171">
            <a:extLst>
              <a:ext uri="{FF2B5EF4-FFF2-40B4-BE49-F238E27FC236}">
                <a16:creationId xmlns:a16="http://schemas.microsoft.com/office/drawing/2014/main" id="{2382713D-ACFC-7F17-E277-A8FABF47AC31}"/>
              </a:ext>
            </a:extLst>
          </p:cNvPr>
          <p:cNvCxnSpPr>
            <a:cxnSpLocks/>
          </p:cNvCxnSpPr>
          <p:nvPr/>
        </p:nvCxnSpPr>
        <p:spPr>
          <a:xfrm flipH="1">
            <a:off x="3590359" y="3398987"/>
            <a:ext cx="128637" cy="8404"/>
          </a:xfrm>
          <a:prstGeom prst="straightConnector1">
            <a:avLst/>
          </a:prstGeom>
          <a:ln w="9525">
            <a:solidFill>
              <a:schemeClr val="bg1">
                <a:lumMod val="75000"/>
              </a:schemeClr>
            </a:solidFill>
            <a:headEnd type="oval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4" name="橢圓 133">
            <a:extLst>
              <a:ext uri="{FF2B5EF4-FFF2-40B4-BE49-F238E27FC236}">
                <a16:creationId xmlns:a16="http://schemas.microsoft.com/office/drawing/2014/main" id="{486CB27B-380C-AFD1-FAE3-3B8FE55F3529}"/>
              </a:ext>
            </a:extLst>
          </p:cNvPr>
          <p:cNvSpPr/>
          <p:nvPr/>
        </p:nvSpPr>
        <p:spPr>
          <a:xfrm>
            <a:off x="3992876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5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36" name="橢圓 135">
            <a:extLst>
              <a:ext uri="{FF2B5EF4-FFF2-40B4-BE49-F238E27FC236}">
                <a16:creationId xmlns:a16="http://schemas.microsoft.com/office/drawing/2014/main" id="{FEBDA53E-E9F9-7DA7-513D-B7CC457CAFCA}"/>
              </a:ext>
            </a:extLst>
          </p:cNvPr>
          <p:cNvSpPr/>
          <p:nvPr/>
        </p:nvSpPr>
        <p:spPr>
          <a:xfrm>
            <a:off x="4544152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7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37" name="橢圓 136">
            <a:extLst>
              <a:ext uri="{FF2B5EF4-FFF2-40B4-BE49-F238E27FC236}">
                <a16:creationId xmlns:a16="http://schemas.microsoft.com/office/drawing/2014/main" id="{C3F29968-F98C-055F-E73B-8EE483203038}"/>
              </a:ext>
            </a:extLst>
          </p:cNvPr>
          <p:cNvSpPr/>
          <p:nvPr/>
        </p:nvSpPr>
        <p:spPr>
          <a:xfrm>
            <a:off x="4880451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38" name="橢圓 137">
            <a:extLst>
              <a:ext uri="{FF2B5EF4-FFF2-40B4-BE49-F238E27FC236}">
                <a16:creationId xmlns:a16="http://schemas.microsoft.com/office/drawing/2014/main" id="{1185D6F4-8420-4D3D-16BF-54D45AC630BC}"/>
              </a:ext>
            </a:extLst>
          </p:cNvPr>
          <p:cNvSpPr/>
          <p:nvPr/>
        </p:nvSpPr>
        <p:spPr>
          <a:xfrm>
            <a:off x="4290259" y="3522378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6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39" name="橢圓 138">
            <a:extLst>
              <a:ext uri="{FF2B5EF4-FFF2-40B4-BE49-F238E27FC236}">
                <a16:creationId xmlns:a16="http://schemas.microsoft.com/office/drawing/2014/main" id="{70F5FDFD-2A27-216F-8FE9-B351F6EBBC3A}"/>
              </a:ext>
            </a:extLst>
          </p:cNvPr>
          <p:cNvSpPr/>
          <p:nvPr/>
        </p:nvSpPr>
        <p:spPr>
          <a:xfrm>
            <a:off x="5113930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9</a:t>
            </a:r>
            <a:endParaRPr lang="zh-TW" altLang="en-US" sz="5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43" name="橢圓 142">
            <a:extLst>
              <a:ext uri="{FF2B5EF4-FFF2-40B4-BE49-F238E27FC236}">
                <a16:creationId xmlns:a16="http://schemas.microsoft.com/office/drawing/2014/main" id="{F4529DC6-597B-F962-1BA5-1830D765D116}"/>
              </a:ext>
            </a:extLst>
          </p:cNvPr>
          <p:cNvSpPr/>
          <p:nvPr/>
        </p:nvSpPr>
        <p:spPr>
          <a:xfrm>
            <a:off x="3783654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50" name="橢圓 149">
            <a:extLst>
              <a:ext uri="{FF2B5EF4-FFF2-40B4-BE49-F238E27FC236}">
                <a16:creationId xmlns:a16="http://schemas.microsoft.com/office/drawing/2014/main" id="{D9E3D968-88A9-A82E-9BA1-ED3EA990A250}"/>
              </a:ext>
            </a:extLst>
          </p:cNvPr>
          <p:cNvSpPr/>
          <p:nvPr/>
        </p:nvSpPr>
        <p:spPr>
          <a:xfrm>
            <a:off x="5480973" y="3522378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6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52" name="橢圓 151">
            <a:extLst>
              <a:ext uri="{FF2B5EF4-FFF2-40B4-BE49-F238E27FC236}">
                <a16:creationId xmlns:a16="http://schemas.microsoft.com/office/drawing/2014/main" id="{5E529761-FBD4-ACFD-D678-0E8F62ADF57F}"/>
              </a:ext>
            </a:extLst>
          </p:cNvPr>
          <p:cNvSpPr/>
          <p:nvPr/>
        </p:nvSpPr>
        <p:spPr>
          <a:xfrm>
            <a:off x="5653310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6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7</a:t>
            </a:r>
            <a:endParaRPr lang="zh-TW" altLang="en-US" sz="6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170" name="橢圓 169">
            <a:extLst>
              <a:ext uri="{FF2B5EF4-FFF2-40B4-BE49-F238E27FC236}">
                <a16:creationId xmlns:a16="http://schemas.microsoft.com/office/drawing/2014/main" id="{C1C01A52-3E45-7CD9-33EA-00456962CF5B}"/>
              </a:ext>
            </a:extLst>
          </p:cNvPr>
          <p:cNvSpPr/>
          <p:nvPr/>
        </p:nvSpPr>
        <p:spPr>
          <a:xfrm>
            <a:off x="5247494" y="3517460"/>
            <a:ext cx="99139" cy="9913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TW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10</a:t>
            </a:r>
            <a:endParaRPr lang="zh-TW" altLang="en-US" sz="500">
              <a:solidFill>
                <a:schemeClr val="tx1"/>
              </a:solidFill>
              <a:latin typeface="Roboto" panose="02000000000000000000" pitchFamily="2" charset="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6B97852C-CB27-3303-4740-AF87D4EFF3FB}"/>
              </a:ext>
            </a:extLst>
          </p:cNvPr>
          <p:cNvSpPr txBox="1"/>
          <p:nvPr/>
        </p:nvSpPr>
        <p:spPr>
          <a:xfrm>
            <a:off x="980848" y="7587360"/>
            <a:ext cx="1898093" cy="75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1. </a:t>
            </a:r>
            <a:r>
              <a:rPr lang="en-US" altLang="zh-TW" sz="12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x USB 3.2 Gen2 Type-A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2. USB 3.2 Gen 2x2 Type-C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3. Power button</a:t>
            </a:r>
          </a:p>
          <a:p>
            <a:pPr defTabSz="85714">
              <a:lnSpc>
                <a:spcPct val="120000"/>
              </a:lnSpc>
              <a:defRPr/>
            </a:pPr>
            <a:endParaRPr lang="en-US" altLang="zh-TW" sz="800" kern="0" dirty="0">
              <a:latin typeface="Roboto" panose="02000000000000000000" pitchFamily="2" charset="0"/>
              <a:ea typeface="Roboto" panose="02000000000000000000" pitchFamily="2" charset="0"/>
              <a:cs typeface="Arial"/>
              <a:sym typeface="Arial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FE05D86-9E6C-0CF7-3C92-886478C02B01}"/>
              </a:ext>
            </a:extLst>
          </p:cNvPr>
          <p:cNvSpPr txBox="1"/>
          <p:nvPr/>
        </p:nvSpPr>
        <p:spPr>
          <a:xfrm>
            <a:off x="3414641" y="7584467"/>
            <a:ext cx="2066350" cy="112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4. Security mechanism for power cable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5. DC-in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6. </a:t>
            </a:r>
            <a:r>
              <a:rPr lang="en-US" altLang="zh-TW" sz="12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x HDMI 2.1 (TMDS)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7.</a:t>
            </a:r>
            <a:r>
              <a:rPr lang="zh-TW" altLang="en-US" sz="800" kern="0" dirty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12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x Thunderbolt</a:t>
            </a:r>
            <a:r>
              <a:rPr lang="en-US" altLang="zh-TW" sz="700" b="1" kern="0" baseline="2000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TM</a:t>
            </a:r>
            <a:r>
              <a:rPr lang="en-US" altLang="zh-TW" sz="800" kern="0" baseline="2000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4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8. 2.5Gb Ethernet Port</a:t>
            </a:r>
          </a:p>
          <a:p>
            <a:pPr defTabSz="85714">
              <a:lnSpc>
                <a:spcPct val="120000"/>
              </a:lnSpc>
              <a:defRPr/>
            </a:pPr>
            <a:endParaRPr lang="en-US" altLang="zh-TW" sz="800" kern="0" dirty="0">
              <a:latin typeface="Roboto" panose="02000000000000000000" pitchFamily="2" charset="0"/>
              <a:ea typeface="Roboto" panose="02000000000000000000" pitchFamily="2" charset="0"/>
              <a:cs typeface="Arial"/>
              <a:sym typeface="Arial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291A443-89C5-E804-B30C-00914C5C1F12}"/>
              </a:ext>
            </a:extLst>
          </p:cNvPr>
          <p:cNvSpPr txBox="1"/>
          <p:nvPr/>
        </p:nvSpPr>
        <p:spPr>
          <a:xfrm>
            <a:off x="5294870" y="7582963"/>
            <a:ext cx="1414688" cy="3765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9.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USB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2.0 Type-A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10.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USB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3.2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Gen2 Type-A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9C6D4E25-84FB-C51C-8C92-535225757ECF}"/>
              </a:ext>
            </a:extLst>
          </p:cNvPr>
          <p:cNvSpPr txBox="1"/>
          <p:nvPr/>
        </p:nvSpPr>
        <p:spPr>
          <a:xfrm>
            <a:off x="980848" y="3924052"/>
            <a:ext cx="1898093" cy="75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1. </a:t>
            </a:r>
            <a:r>
              <a:rPr lang="en-US" altLang="zh-TW" sz="12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x USB 3.2 Gen2 Type-A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2. USB 3.2 Type-C Gen 2x2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3. Power button</a:t>
            </a:r>
          </a:p>
          <a:p>
            <a:pPr defTabSz="85714">
              <a:lnSpc>
                <a:spcPct val="120000"/>
              </a:lnSpc>
              <a:defRPr/>
            </a:pPr>
            <a:endParaRPr lang="en-US" altLang="zh-TW" sz="800" kern="0" dirty="0">
              <a:latin typeface="Roboto" panose="02000000000000000000" pitchFamily="2" charset="0"/>
              <a:ea typeface="Roboto" panose="02000000000000000000" pitchFamily="2" charset="0"/>
              <a:cs typeface="Arial"/>
              <a:sym typeface="Arial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424463A-9762-6E6E-8049-27996DDC9A7C}"/>
              </a:ext>
            </a:extLst>
          </p:cNvPr>
          <p:cNvSpPr txBox="1"/>
          <p:nvPr/>
        </p:nvSpPr>
        <p:spPr>
          <a:xfrm>
            <a:off x="3414641" y="3921159"/>
            <a:ext cx="2066350" cy="112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4. Security mechanism for power cable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5. DC-in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6. </a:t>
            </a:r>
            <a:r>
              <a:rPr lang="en-US" altLang="zh-TW" sz="12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x HDMI 2.1 (TMDS)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7.</a:t>
            </a:r>
            <a:r>
              <a:rPr lang="zh-TW" altLang="en-US" sz="800" kern="0" dirty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12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x Thunderbolt</a:t>
            </a:r>
            <a:r>
              <a:rPr lang="en-US" altLang="zh-TW" sz="700" b="1" kern="0" baseline="2000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TM</a:t>
            </a:r>
            <a:r>
              <a:rPr lang="en-US" altLang="zh-TW" sz="800" kern="0" baseline="2000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4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8. 2.5Gb Ethernet Port</a:t>
            </a:r>
          </a:p>
          <a:p>
            <a:pPr defTabSz="85714">
              <a:lnSpc>
                <a:spcPct val="120000"/>
              </a:lnSpc>
              <a:defRPr/>
            </a:pPr>
            <a:endParaRPr lang="en-US" altLang="zh-TW" sz="800" kern="0" dirty="0">
              <a:latin typeface="Roboto" panose="02000000000000000000" pitchFamily="2" charset="0"/>
              <a:ea typeface="Roboto" panose="02000000000000000000" pitchFamily="2" charset="0"/>
              <a:cs typeface="Arial"/>
              <a:sym typeface="Arial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4AC5186-56E7-0CFB-F019-9A83B1EAD937}"/>
              </a:ext>
            </a:extLst>
          </p:cNvPr>
          <p:cNvSpPr txBox="1"/>
          <p:nvPr/>
        </p:nvSpPr>
        <p:spPr>
          <a:xfrm>
            <a:off x="5294870" y="3919655"/>
            <a:ext cx="1381701" cy="3765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9.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USB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2.0 Type-A</a:t>
            </a:r>
          </a:p>
          <a:p>
            <a:pPr defTabSz="85714">
              <a:lnSpc>
                <a:spcPct val="120000"/>
              </a:lnSpc>
              <a:defRPr/>
            </a:pP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10.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USB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3.2</a:t>
            </a:r>
            <a:r>
              <a:rPr lang="zh-TW" altLang="en-US" sz="800" kern="0">
                <a:latin typeface="Roboto" panose="02000000000000000000" pitchFamily="2" charset="0"/>
                <a:ea typeface="微軟正黑體"/>
                <a:cs typeface="Arial"/>
                <a:sym typeface="Arial"/>
              </a:rPr>
              <a:t> </a:t>
            </a:r>
            <a:r>
              <a:rPr lang="en-US" altLang="zh-TW" sz="800" kern="0" dirty="0">
                <a:latin typeface="Roboto" panose="02000000000000000000" pitchFamily="2" charset="0"/>
                <a:ea typeface="Roboto" panose="02000000000000000000" pitchFamily="2" charset="0"/>
                <a:cs typeface="Arial"/>
                <a:sym typeface="Arial"/>
              </a:rPr>
              <a:t>Gen2 Type-A</a:t>
            </a:r>
          </a:p>
        </p:txBody>
      </p:sp>
    </p:spTree>
    <p:extLst>
      <p:ext uri="{BB962C8B-B14F-4D97-AF65-F5344CB8AC3E}">
        <p14:creationId xmlns:p14="http://schemas.microsoft.com/office/powerpoint/2010/main" val="1549468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文字方塊 128">
            <a:extLst>
              <a:ext uri="{FF2B5EF4-FFF2-40B4-BE49-F238E27FC236}">
                <a16:creationId xmlns:a16="http://schemas.microsoft.com/office/drawing/2014/main" id="{F74333B6-D66D-4C6E-A434-27D3B20256D4}"/>
              </a:ext>
            </a:extLst>
          </p:cNvPr>
          <p:cNvSpPr txBox="1"/>
          <p:nvPr/>
        </p:nvSpPr>
        <p:spPr>
          <a:xfrm flipH="1">
            <a:off x="5245888" y="3929828"/>
            <a:ext cx="1975433" cy="26943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NUC 15 PRO</a:t>
            </a:r>
          </a:p>
        </p:txBody>
      </p:sp>
      <p:pic>
        <p:nvPicPr>
          <p:cNvPr id="131" name="圖片 130">
            <a:extLst>
              <a:ext uri="{FF2B5EF4-FFF2-40B4-BE49-F238E27FC236}">
                <a16:creationId xmlns:a16="http://schemas.microsoft.com/office/drawing/2014/main" id="{6BBEB5A9-401B-4AC3-990B-725FDB535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8978" y="5551578"/>
            <a:ext cx="1317872" cy="716321"/>
          </a:xfrm>
          <a:prstGeom prst="rect">
            <a:avLst/>
          </a:prstGeom>
        </p:spPr>
      </p:pic>
      <p:sp>
        <p:nvSpPr>
          <p:cNvPr id="132" name="文字方塊 131">
            <a:extLst>
              <a:ext uri="{FF2B5EF4-FFF2-40B4-BE49-F238E27FC236}">
                <a16:creationId xmlns:a16="http://schemas.microsoft.com/office/drawing/2014/main" id="{78EB6007-409F-490F-8CB1-64DC078881EC}"/>
              </a:ext>
            </a:extLst>
          </p:cNvPr>
          <p:cNvSpPr txBox="1"/>
          <p:nvPr/>
        </p:nvSpPr>
        <p:spPr>
          <a:xfrm flipH="1">
            <a:off x="5245888" y="5734743"/>
            <a:ext cx="1317871" cy="5542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Power Adapter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90</a:t>
            </a:r>
            <a:r>
              <a:rPr kumimoji="0" lang="en-US" altLang="zh-TW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/ 120 W </a:t>
            </a:r>
          </a:p>
        </p:txBody>
      </p:sp>
      <p:sp>
        <p:nvSpPr>
          <p:cNvPr id="108" name="文字方塊 107">
            <a:extLst>
              <a:ext uri="{FF2B5EF4-FFF2-40B4-BE49-F238E27FC236}">
                <a16:creationId xmlns:a16="http://schemas.microsoft.com/office/drawing/2014/main" id="{2ABC03B1-861F-4250-B28F-A360BF6016B6}"/>
              </a:ext>
            </a:extLst>
          </p:cNvPr>
          <p:cNvSpPr txBox="1"/>
          <p:nvPr/>
        </p:nvSpPr>
        <p:spPr>
          <a:xfrm flipH="1">
            <a:off x="1869615" y="2393026"/>
            <a:ext cx="83046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Mini PC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50D0DEA7-6035-4488-B693-0EA953B2203C}"/>
              </a:ext>
            </a:extLst>
          </p:cNvPr>
          <p:cNvSpPr/>
          <p:nvPr/>
        </p:nvSpPr>
        <p:spPr>
          <a:xfrm>
            <a:off x="0" y="0"/>
            <a:ext cx="6858000" cy="11756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AE4A141B-778D-42AB-9722-CD96098E406E}"/>
              </a:ext>
            </a:extLst>
          </p:cNvPr>
          <p:cNvSpPr/>
          <p:nvPr/>
        </p:nvSpPr>
        <p:spPr>
          <a:xfrm>
            <a:off x="83127" y="9198114"/>
            <a:ext cx="6626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Specifications, content, and product availability are all subject to change without notice and may differ from country to country. </a:t>
            </a: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Actual performance may vary depending on the application, usage, environment, and other factors. Full specifications are available at http://www.asus.com</a:t>
            </a:r>
            <a:endParaRPr lang="zh-TW" altLang="zh-TW" sz="800">
              <a:latin typeface="Roboto" panose="02000000000000000000" pitchFamily="2" charset="0"/>
            </a:endParaRPr>
          </a:p>
          <a:p>
            <a:r>
              <a:rPr lang="en-US" altLang="zh-TW" sz="800" dirty="0">
                <a:latin typeface="Roboto" panose="02000000000000000000" pitchFamily="2" charset="0"/>
                <a:ea typeface="Roboto" panose="02000000000000000000" pitchFamily="2" charset="0"/>
              </a:rPr>
              <a:t> </a:t>
            </a:r>
            <a:endParaRPr lang="zh-TW" altLang="zh-TW" sz="800">
              <a:latin typeface="Roboto" panose="02000000000000000000" pitchFamily="2" charset="0"/>
            </a:endParaRPr>
          </a:p>
          <a:p>
            <a:endParaRPr lang="zh-TW" altLang="en-US" sz="800">
              <a:latin typeface="Roboto" panose="02000000000000000000" pitchFamily="2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BE4BD3D6-5949-4C11-AB71-E594DE9DCEDA}"/>
              </a:ext>
            </a:extLst>
          </p:cNvPr>
          <p:cNvSpPr/>
          <p:nvPr/>
        </p:nvSpPr>
        <p:spPr>
          <a:xfrm>
            <a:off x="0" y="9108374"/>
            <a:ext cx="6858000" cy="5739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Roboto" panose="02000000000000000000" pitchFamily="2" charset="0"/>
            </a:endParaRPr>
          </a:p>
        </p:txBody>
      </p:sp>
      <p:pic>
        <p:nvPicPr>
          <p:cNvPr id="22" name="圖片 21">
            <a:extLst>
              <a:ext uri="{FF2B5EF4-FFF2-40B4-BE49-F238E27FC236}">
                <a16:creationId xmlns:a16="http://schemas.microsoft.com/office/drawing/2014/main" id="{14028B8A-CC53-487B-95B4-06113BB27D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17" y="301932"/>
            <a:ext cx="1745860" cy="541216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AFF3F529-0B58-4E2E-8C79-EC9CD2CE74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283" y="154379"/>
            <a:ext cx="807522" cy="807522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A44B236F-3158-4F68-8BBD-15968FE35BDA}"/>
              </a:ext>
            </a:extLst>
          </p:cNvPr>
          <p:cNvSpPr txBox="1"/>
          <p:nvPr/>
        </p:nvSpPr>
        <p:spPr>
          <a:xfrm flipH="1">
            <a:off x="141831" y="1653172"/>
            <a:ext cx="6519553" cy="273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What’ s in the box</a:t>
            </a:r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5E54A612-50AE-447A-AFB1-0C624EEE53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9024" y="6487173"/>
            <a:ext cx="1193614" cy="872069"/>
          </a:xfrm>
          <a:prstGeom prst="rect">
            <a:avLst/>
          </a:prstGeom>
        </p:spPr>
      </p:pic>
      <p:sp>
        <p:nvSpPr>
          <p:cNvPr id="26" name="文字方塊 25">
            <a:extLst>
              <a:ext uri="{FF2B5EF4-FFF2-40B4-BE49-F238E27FC236}">
                <a16:creationId xmlns:a16="http://schemas.microsoft.com/office/drawing/2014/main" id="{1A323A99-AD84-473B-A95D-FAE7E04553CF}"/>
              </a:ext>
            </a:extLst>
          </p:cNvPr>
          <p:cNvSpPr txBox="1"/>
          <p:nvPr/>
        </p:nvSpPr>
        <p:spPr>
          <a:xfrm flipH="1">
            <a:off x="5214203" y="6822760"/>
            <a:ext cx="1428070" cy="2705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Power Cord</a:t>
            </a:r>
            <a:r>
              <a:rPr kumimoji="0" lang="zh-TW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</a:rPr>
              <a:t>*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7" name="圖片 26">
            <a:extLst>
              <a:ext uri="{FF2B5EF4-FFF2-40B4-BE49-F238E27FC236}">
                <a16:creationId xmlns:a16="http://schemas.microsoft.com/office/drawing/2014/main" id="{071BE7CA-3F11-4CD7-A34D-1134B66975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482" y="5518288"/>
            <a:ext cx="1159982" cy="722445"/>
          </a:xfrm>
          <a:prstGeom prst="rect">
            <a:avLst/>
          </a:prstGeom>
        </p:spPr>
      </p:pic>
      <p:pic>
        <p:nvPicPr>
          <p:cNvPr id="28" name="圖片 27">
            <a:extLst>
              <a:ext uri="{FF2B5EF4-FFF2-40B4-BE49-F238E27FC236}">
                <a16:creationId xmlns:a16="http://schemas.microsoft.com/office/drawing/2014/main" id="{3FDCF644-CADE-4AE3-8F21-506E7CD987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2660" y="6506855"/>
            <a:ext cx="924268" cy="741374"/>
          </a:xfrm>
          <a:prstGeom prst="rect">
            <a:avLst/>
          </a:prstGeom>
        </p:spPr>
      </p:pic>
      <p:sp>
        <p:nvSpPr>
          <p:cNvPr id="29" name="文字方塊 28">
            <a:extLst>
              <a:ext uri="{FF2B5EF4-FFF2-40B4-BE49-F238E27FC236}">
                <a16:creationId xmlns:a16="http://schemas.microsoft.com/office/drawing/2014/main" id="{56B72EE2-8C02-4034-AC72-4834E109299D}"/>
              </a:ext>
            </a:extLst>
          </p:cNvPr>
          <p:cNvSpPr txBox="1"/>
          <p:nvPr/>
        </p:nvSpPr>
        <p:spPr>
          <a:xfrm flipH="1">
            <a:off x="2130536" y="6666898"/>
            <a:ext cx="1428070" cy="451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VESA bracket and Screws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D1028B2B-EBCE-433D-B1DD-67490AC6A665}"/>
              </a:ext>
            </a:extLst>
          </p:cNvPr>
          <p:cNvSpPr txBox="1"/>
          <p:nvPr/>
        </p:nvSpPr>
        <p:spPr>
          <a:xfrm flipH="1">
            <a:off x="2130536" y="5822543"/>
            <a:ext cx="1975433" cy="26943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Inserts</a:t>
            </a:r>
          </a:p>
        </p:txBody>
      </p:sp>
      <p:sp>
        <p:nvSpPr>
          <p:cNvPr id="31" name="TextBox 11">
            <a:extLst>
              <a:ext uri="{FF2B5EF4-FFF2-40B4-BE49-F238E27FC236}">
                <a16:creationId xmlns:a16="http://schemas.microsoft.com/office/drawing/2014/main" id="{954C6CEE-2DF7-447B-AEFD-7A261925F7D9}"/>
              </a:ext>
            </a:extLst>
          </p:cNvPr>
          <p:cNvSpPr txBox="1"/>
          <p:nvPr/>
        </p:nvSpPr>
        <p:spPr>
          <a:xfrm>
            <a:off x="82542" y="8003802"/>
            <a:ext cx="66703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NOTE: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• The most up-to-date and accurate product specifications are available on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www.asus.com for download.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• Product and accessory images are for illustrative purposes only. The actual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appearance and specifications may vary depending on the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model.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• *The bundled power adapter may vary depending on the model and the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country (or region) of sale.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• Some bundled accessories may vary depending on the model. For details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on these accessories, refer to their respective user manuals.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• If the device or its components fail or malfunction during normal and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proper use within the warranty period, bring the warranty card to the ASUS</a:t>
            </a:r>
            <a:r>
              <a:rPr kumimoji="0" lang="zh-TW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Calibri" panose="020F0502020204030204" pitchFamily="34" charset="0"/>
              </a:rPr>
              <a:t>Service Center for replacement of the defective components.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C64A69F6-2883-404D-89C0-AECD29F911CA}"/>
              </a:ext>
            </a:extLst>
          </p:cNvPr>
          <p:cNvSpPr txBox="1"/>
          <p:nvPr/>
        </p:nvSpPr>
        <p:spPr>
          <a:xfrm>
            <a:off x="111579" y="1242116"/>
            <a:ext cx="325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ASUS</a:t>
            </a:r>
            <a:r>
              <a:rPr lang="zh-TW" altLang="en-US" sz="2400" b="1">
                <a:latin typeface="TT Norms Pro" panose="02000503030000020003" pitchFamily="2" charset="0"/>
              </a:rPr>
              <a:t> </a:t>
            </a:r>
            <a:r>
              <a:rPr lang="en-US" altLang="zh-TW" sz="2400" b="1" dirty="0">
                <a:latin typeface="TT Norms Pro" panose="02000503030000020003" pitchFamily="2" charset="0"/>
                <a:ea typeface="Roboto" panose="02000000000000000000" pitchFamily="2" charset="0"/>
              </a:rPr>
              <a:t>NUC 15 PRO</a:t>
            </a:r>
            <a:endParaRPr lang="zh-TW" altLang="en-US" sz="2400" b="1">
              <a:latin typeface="TT Norms Pro" panose="02000503030000020003" pitchFamily="2" charset="0"/>
            </a:endParaRPr>
          </a:p>
        </p:txBody>
      </p:sp>
      <p:pic>
        <p:nvPicPr>
          <p:cNvPr id="6" name="圖片 5" descr="一張含有 電子產品, 電子裝置, 印表機, 設計 的圖片&#10;&#10;自動產生的描述">
            <a:extLst>
              <a:ext uri="{FF2B5EF4-FFF2-40B4-BE49-F238E27FC236}">
                <a16:creationId xmlns:a16="http://schemas.microsoft.com/office/drawing/2014/main" id="{BDF4F5C3-82E5-363B-03F7-94C46B445A3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1" b="24245"/>
          <a:stretch/>
        </p:blipFill>
        <p:spPr>
          <a:xfrm>
            <a:off x="3372251" y="3020172"/>
            <a:ext cx="1774005" cy="4763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3BE405-AF7C-E1A5-8765-56E8FCB6292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9956" t="80380" r="57156"/>
          <a:stretch/>
        </p:blipFill>
        <p:spPr>
          <a:xfrm>
            <a:off x="1948655" y="2822195"/>
            <a:ext cx="1262474" cy="650349"/>
          </a:xfrm>
          <a:prstGeom prst="rect">
            <a:avLst/>
          </a:prstGeom>
        </p:spPr>
      </p:pic>
      <p:pic>
        <p:nvPicPr>
          <p:cNvPr id="8" name="圖片 7" descr="一張含有 螢幕擷取畫面, 文字, 設計, 黑與白 的圖片&#10;&#10;自動產生的描述">
            <a:extLst>
              <a:ext uri="{FF2B5EF4-FFF2-40B4-BE49-F238E27FC236}">
                <a16:creationId xmlns:a16="http://schemas.microsoft.com/office/drawing/2014/main" id="{8A6A7959-2F59-351D-CE26-2DBF019A21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732" y="3631351"/>
            <a:ext cx="1676548" cy="1676548"/>
          </a:xfrm>
          <a:prstGeom prst="rect">
            <a:avLst/>
          </a:prstGeom>
        </p:spPr>
      </p:pic>
      <p:pic>
        <p:nvPicPr>
          <p:cNvPr id="9" name="圖片 8" descr="一張含有 螢幕擷取畫面, 文字, 電子產品, 設計 的圖片&#10;&#10;自動產生的描述">
            <a:extLst>
              <a:ext uri="{FF2B5EF4-FFF2-40B4-BE49-F238E27FC236}">
                <a16:creationId xmlns:a16="http://schemas.microsoft.com/office/drawing/2014/main" id="{DB6C415F-EFEC-C80D-647E-8792E1E20FF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240" y="3623009"/>
            <a:ext cx="1676548" cy="1676548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9AF80D1B-8D20-67F6-FC86-0846F297FA0F}"/>
              </a:ext>
            </a:extLst>
          </p:cNvPr>
          <p:cNvSpPr txBox="1"/>
          <p:nvPr/>
        </p:nvSpPr>
        <p:spPr>
          <a:xfrm flipH="1">
            <a:off x="3247841" y="3184246"/>
            <a:ext cx="42550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Or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AAB1547-9333-A625-9396-43FAFD3981E7}"/>
              </a:ext>
            </a:extLst>
          </p:cNvPr>
          <p:cNvSpPr txBox="1"/>
          <p:nvPr/>
        </p:nvSpPr>
        <p:spPr>
          <a:xfrm flipH="1">
            <a:off x="3247841" y="4619814"/>
            <a:ext cx="42550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Or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8227EB7-01D0-8A5C-A5DD-C14722CBEC04}"/>
              </a:ext>
            </a:extLst>
          </p:cNvPr>
          <p:cNvSpPr txBox="1"/>
          <p:nvPr/>
        </p:nvSpPr>
        <p:spPr>
          <a:xfrm flipH="1">
            <a:off x="1869615" y="3929828"/>
            <a:ext cx="83046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Kit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1738F2-3CE0-2A64-BA2F-1535F8C29929}"/>
              </a:ext>
            </a:extLst>
          </p:cNvPr>
          <p:cNvSpPr txBox="1"/>
          <p:nvPr/>
        </p:nvSpPr>
        <p:spPr>
          <a:xfrm flipH="1">
            <a:off x="2273512" y="3491274"/>
            <a:ext cx="83046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(Tall) 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3359E552-B428-1517-B826-346DB8F4673E}"/>
              </a:ext>
            </a:extLst>
          </p:cNvPr>
          <p:cNvSpPr txBox="1"/>
          <p:nvPr/>
        </p:nvSpPr>
        <p:spPr>
          <a:xfrm flipH="1">
            <a:off x="3920011" y="3491274"/>
            <a:ext cx="83046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(Slim) 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8CEC3E56-CC4B-BCBC-B70F-42E0C152C07E}"/>
              </a:ext>
            </a:extLst>
          </p:cNvPr>
          <p:cNvSpPr txBox="1"/>
          <p:nvPr/>
        </p:nvSpPr>
        <p:spPr>
          <a:xfrm flipH="1">
            <a:off x="2273512" y="4795138"/>
            <a:ext cx="83046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(Tall) 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1CDC3D8D-4759-593C-F106-5D8F0F36664E}"/>
              </a:ext>
            </a:extLst>
          </p:cNvPr>
          <p:cNvSpPr txBox="1"/>
          <p:nvPr/>
        </p:nvSpPr>
        <p:spPr>
          <a:xfrm flipH="1">
            <a:off x="3920011" y="4795138"/>
            <a:ext cx="830466" cy="2634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100" dirty="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(Slim) </a:t>
            </a:r>
            <a:endParaRPr kumimoji="0" lang="en-US" altLang="zh-TW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59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694a7bf-6266-4806-bed0-24c98e5573fb" xsi:nil="true"/>
    <lcf76f155ced4ddcb4097134ff3c332f xmlns="bb607629-e3bc-4007-ba04-b73bbd0738bc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544DF24A00F6354096A467A22D5F298A" ma:contentTypeVersion="15" ma:contentTypeDescription="建立新的文件。" ma:contentTypeScope="" ma:versionID="c7d6587748e2318331379b3fe50824e0">
  <xsd:schema xmlns:xsd="http://www.w3.org/2001/XMLSchema" xmlns:xs="http://www.w3.org/2001/XMLSchema" xmlns:p="http://schemas.microsoft.com/office/2006/metadata/properties" xmlns:ns2="bb607629-e3bc-4007-ba04-b73bbd0738bc" xmlns:ns3="2694a7bf-6266-4806-bed0-24c98e5573fb" targetNamespace="http://schemas.microsoft.com/office/2006/metadata/properties" ma:root="true" ma:fieldsID="2c2bb58b6daed735f307de72965a1bef" ns2:_="" ns3:_="">
    <xsd:import namespace="bb607629-e3bc-4007-ba04-b73bbd0738bc"/>
    <xsd:import namespace="2694a7bf-6266-4806-bed0-24c98e5573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607629-e3bc-4007-ba04-b73bbd0738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影像標籤" ma:readOnly="false" ma:fieldId="{5cf76f15-5ced-4ddc-b409-7134ff3c332f}" ma:taxonomyMulti="true" ma:sspId="535f32ca-9e08-423f-8326-4502660550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94a7bf-6266-4806-bed0-24c98e5573f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共用對象: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共用詳細資料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ec430be5-51b5-46fa-8d27-bf7adcaf3d48}" ma:internalName="TaxCatchAll" ma:showField="CatchAllData" ma:web="2694a7bf-6266-4806-bed0-24c98e5573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864A0BF-995D-4B40-A445-BBDE26E2C4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C09FFC6-1DC8-44A6-A608-DE1C59426460}">
  <ds:schemaRefs>
    <ds:schemaRef ds:uri="http://schemas.microsoft.com/office/2006/metadata/properties"/>
    <ds:schemaRef ds:uri="bb607629-e3bc-4007-ba04-b73bbd0738bc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2694a7bf-6266-4806-bed0-24c98e5573fb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4A5F18F-B206-4CA6-B544-43134A6D44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607629-e3bc-4007-ba04-b73bbd0738bc"/>
    <ds:schemaRef ds:uri="2694a7bf-6266-4806-bed0-24c98e5573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301f59c4-c269-4a66-8a8c-f5daab211fa3}" enabled="0" method="" siteId="{301f59c4-c269-4a66-8a8c-f5daab211fa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2710</Words>
  <Application>Microsoft Office PowerPoint</Application>
  <PresentationFormat>A4 Paper (210x297 mm)</PresentationFormat>
  <Paragraphs>349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微軟正黑體</vt:lpstr>
      <vt:lpstr>新細明體</vt:lpstr>
      <vt:lpstr>Arial</vt:lpstr>
      <vt:lpstr>Calibri</vt:lpstr>
      <vt:lpstr>Calibri Light</vt:lpstr>
      <vt:lpstr>Helvetica</vt:lpstr>
      <vt:lpstr>Roboto</vt:lpstr>
      <vt:lpstr>TT Norms Pro</vt:lpstr>
      <vt:lpstr>Office 佈景主題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Flora Chen (Asus)</dc:creator>
  <cp:lastModifiedBy>Kliková Jitka</cp:lastModifiedBy>
  <cp:revision>6</cp:revision>
  <cp:lastPrinted>2024-05-08T08:35:07Z</cp:lastPrinted>
  <dcterms:created xsi:type="dcterms:W3CDTF">2024-05-08T06:18:48Z</dcterms:created>
  <dcterms:modified xsi:type="dcterms:W3CDTF">2025-02-26T09:46:34Z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0x010100544DF24A00F6354096A467A22D5F298A</vt:lpwstr>
  </property>
  <property fmtid="{D5CDD505-2E9C-101B-9397-08002B2CF9AE}" pid="3" name="MediaServiceImageTags">
    <vt:lpwstr/>
  </property>
</Properties>
</file>